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75" r:id="rId5"/>
    <p:sldId id="376" r:id="rId6"/>
    <p:sldId id="377" r:id="rId7"/>
    <p:sldId id="379" r:id="rId8"/>
    <p:sldId id="380" r:id="rId9"/>
    <p:sldId id="381" r:id="rId10"/>
    <p:sldId id="382" r:id="rId11"/>
    <p:sldId id="383" r:id="rId12"/>
    <p:sldId id="384" r:id="rId13"/>
    <p:sldId id="385" r:id="rId14"/>
    <p:sldId id="386" r:id="rId15"/>
    <p:sldId id="387" r:id="rId16"/>
    <p:sldId id="388" r:id="rId17"/>
    <p:sldId id="389" r:id="rId18"/>
    <p:sldId id="390" r:id="rId19"/>
    <p:sldId id="391" r:id="rId20"/>
    <p:sldId id="392" r:id="rId21"/>
    <p:sldId id="393" r:id="rId22"/>
    <p:sldId id="394" r:id="rId23"/>
    <p:sldId id="395" r:id="rId24"/>
    <p:sldId id="396" r:id="rId25"/>
    <p:sldId id="410" r:id="rId26"/>
    <p:sldId id="398" r:id="rId27"/>
    <p:sldId id="399" r:id="rId28"/>
    <p:sldId id="404" r:id="rId29"/>
    <p:sldId id="405" r:id="rId30"/>
    <p:sldId id="407" r:id="rId31"/>
    <p:sldId id="408" r:id="rId32"/>
    <p:sldId id="411" r:id="rId33"/>
    <p:sldId id="412" r:id="rId34"/>
    <p:sldId id="413" r:id="rId35"/>
    <p:sldId id="414" r:id="rId36"/>
    <p:sldId id="415" r:id="rId37"/>
    <p:sldId id="416" r:id="rId38"/>
    <p:sldId id="417" r:id="rId39"/>
    <p:sldId id="418" r:id="rId40"/>
    <p:sldId id="419" r:id="rId41"/>
    <p:sldId id="420" r:id="rId42"/>
    <p:sldId id="421" r:id="rId43"/>
    <p:sldId id="422" r:id="rId44"/>
    <p:sldId id="423" r:id="rId45"/>
    <p:sldId id="424" r:id="rId46"/>
    <p:sldId id="425" r:id="rId47"/>
    <p:sldId id="426" r:id="rId48"/>
    <p:sldId id="427" r:id="rId49"/>
    <p:sldId id="428" r:id="rId50"/>
    <p:sldId id="429" r:id="rId51"/>
    <p:sldId id="430" r:id="rId52"/>
    <p:sldId id="431" r:id="rId53"/>
    <p:sldId id="432" r:id="rId54"/>
    <p:sldId id="433" r:id="rId55"/>
    <p:sldId id="434" r:id="rId56"/>
    <p:sldId id="435" r:id="rId57"/>
    <p:sldId id="436" r:id="rId58"/>
    <p:sldId id="437" r:id="rId59"/>
    <p:sldId id="438" r:id="rId60"/>
    <p:sldId id="439" r:id="rId61"/>
    <p:sldId id="440" r:id="rId62"/>
    <p:sldId id="441" r:id="rId63"/>
    <p:sldId id="442" r:id="rId64"/>
    <p:sldId id="443" r:id="rId65"/>
    <p:sldId id="444" r:id="rId66"/>
    <p:sldId id="445" r:id="rId67"/>
    <p:sldId id="446" r:id="rId68"/>
    <p:sldId id="447" r:id="rId69"/>
    <p:sldId id="448" r:id="rId70"/>
    <p:sldId id="449" r:id="rId71"/>
    <p:sldId id="450" r:id="rId72"/>
    <p:sldId id="451" r:id="rId73"/>
    <p:sldId id="452" r:id="rId74"/>
    <p:sldId id="453" r:id="rId75"/>
    <p:sldId id="454" r:id="rId76"/>
    <p:sldId id="455" r:id="rId77"/>
    <p:sldId id="456" r:id="rId78"/>
    <p:sldId id="457" r:id="rId79"/>
    <p:sldId id="458" r:id="rId80"/>
    <p:sldId id="459" r:id="rId81"/>
    <p:sldId id="460" r:id="rId82"/>
    <p:sldId id="461" r:id="rId83"/>
    <p:sldId id="462" r:id="rId84"/>
    <p:sldId id="463" r:id="rId85"/>
    <p:sldId id="464" r:id="rId86"/>
    <p:sldId id="465" r:id="rId87"/>
    <p:sldId id="466" r:id="rId88"/>
    <p:sldId id="467" r:id="rId89"/>
    <p:sldId id="468" r:id="rId90"/>
    <p:sldId id="469" r:id="rId91"/>
    <p:sldId id="470" r:id="rId92"/>
    <p:sldId id="471" r:id="rId93"/>
    <p:sldId id="472" r:id="rId94"/>
    <p:sldId id="473" r:id="rId95"/>
    <p:sldId id="474" r:id="rId96"/>
    <p:sldId id="475" r:id="rId97"/>
    <p:sldId id="476" r:id="rId98"/>
    <p:sldId id="477" r:id="rId99"/>
    <p:sldId id="478" r:id="rId100"/>
    <p:sldId id="479" r:id="rId101"/>
    <p:sldId id="480" r:id="rId102"/>
    <p:sldId id="481" r:id="rId103"/>
    <p:sldId id="482" r:id="rId104"/>
    <p:sldId id="483" r:id="rId105"/>
    <p:sldId id="484" r:id="rId106"/>
    <p:sldId id="485" r:id="rId107"/>
    <p:sldId id="486" r:id="rId108"/>
    <p:sldId id="487" r:id="rId109"/>
    <p:sldId id="488" r:id="rId110"/>
    <p:sldId id="489" r:id="rId111"/>
    <p:sldId id="490" r:id="rId112"/>
    <p:sldId id="491" r:id="rId113"/>
    <p:sldId id="492" r:id="rId114"/>
    <p:sldId id="493" r:id="rId115"/>
    <p:sldId id="494" r:id="rId116"/>
    <p:sldId id="495" r:id="rId117"/>
    <p:sldId id="496" r:id="rId118"/>
    <p:sldId id="497" r:id="rId1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gwoo" initials="s" lastIdx="16" clrIdx="0">
    <p:extLst>
      <p:ext uri="{19B8F6BF-5375-455C-9EA6-DF929625EA0E}">
        <p15:presenceInfo xmlns="" xmlns:p15="http://schemas.microsoft.com/office/powerpoint/2012/main" userId="sgwo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F4ED"/>
    <a:srgbClr val="008000"/>
    <a:srgbClr val="E7F4EC"/>
    <a:srgbClr val="50B8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-84" y="-2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92274EB-EC14-48D4-B403-82D7B4F86F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97952"/>
            <a:ext cx="12192000" cy="1006475"/>
          </a:xfrm>
        </p:spPr>
        <p:txBody>
          <a:bodyPr anchor="b"/>
          <a:lstStyle>
            <a:lvl1pPr algn="ctr">
              <a:defRPr sz="6000" b="1">
                <a:effectLst/>
              </a:defRPr>
            </a:lvl1pPr>
          </a:lstStyle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9635E7B-EC78-42C5-91E2-5B94E66EE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1B9F4-9423-4495-B011-CDBCE471B9EA}" type="datetimeFigureOut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FA3E898-5AEB-4C22-8303-6DB0F9A26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8FEE74B-B591-4700-9B37-9B6C3AD34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22353-14C5-40C4-BD3F-20419EB5B75D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 descr="음식, 그리기이(가) 표시된 사진&#10;&#10;자동 생성된 설명">
            <a:extLst>
              <a:ext uri="{FF2B5EF4-FFF2-40B4-BE49-F238E27FC236}">
                <a16:creationId xmlns="" xmlns:a16="http://schemas.microsoft.com/office/drawing/2014/main" id="{3E0A9214-92E7-4FCF-9846-5AA2475854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475" y="136525"/>
            <a:ext cx="1139831" cy="208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60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3FD9A56-FA38-4C05-9A1D-D68A8D45A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C33766C3-6550-4860-89EB-DDC91B2E96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400258B-CA76-434F-A733-E918F7DE2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1B9F4-9423-4495-B011-CDBCE471B9EA}" type="datetimeFigureOut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766A8FEF-F87F-464D-B12A-210C9EB18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72E3526-2E83-46C4-89AE-FAB01FD9F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22353-14C5-40C4-BD3F-20419EB5B7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333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8F14F8F5-2EDE-4A8B-A0B6-C9FA62559E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3DC32CD4-007C-4C98-AC60-8D755429D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7529703-6001-488C-9943-0C024CDC9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1B9F4-9423-4495-B011-CDBCE471B9EA}" type="datetimeFigureOut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EB8B2EA-F4F7-443C-8CF6-B03E52519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9D488DA-B621-4B18-B0FF-AC9B717B9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22353-14C5-40C4-BD3F-20419EB5B7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043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스크린샷, 꽃, 조류이(가) 표시된 사진&#10;&#10;자동 생성된 설명">
            <a:extLst>
              <a:ext uri="{FF2B5EF4-FFF2-40B4-BE49-F238E27FC236}">
                <a16:creationId xmlns="" xmlns:a16="http://schemas.microsoft.com/office/drawing/2014/main" id="{2D970DDF-B657-483D-8325-2DA4F10218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" r="1464"/>
          <a:stretch/>
        </p:blipFill>
        <p:spPr>
          <a:xfrm>
            <a:off x="0" y="0"/>
            <a:ext cx="12192000" cy="6857013"/>
          </a:xfrm>
          <a:prstGeom prst="rect">
            <a:avLst/>
          </a:prstGeom>
        </p:spPr>
      </p:pic>
      <p:pic>
        <p:nvPicPr>
          <p:cNvPr id="12" name="그림 11" descr="스크린샷, 꽃, 조류이(가) 표시된 사진&#10;&#10;자동 생성된 설명">
            <a:extLst>
              <a:ext uri="{FF2B5EF4-FFF2-40B4-BE49-F238E27FC236}">
                <a16:creationId xmlns="" xmlns:a16="http://schemas.microsoft.com/office/drawing/2014/main" id="{74648A90-77AA-4D8A-8FC8-876D99B5AB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" r="42631" b="88160"/>
          <a:stretch/>
        </p:blipFill>
        <p:spPr>
          <a:xfrm>
            <a:off x="2585258" y="3343275"/>
            <a:ext cx="7021484" cy="3455439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84F789DA-AB25-436B-AE8B-ED700476B78D}"/>
              </a:ext>
            </a:extLst>
          </p:cNvPr>
          <p:cNvSpPr/>
          <p:nvPr userDrawn="1"/>
        </p:nvSpPr>
        <p:spPr>
          <a:xfrm>
            <a:off x="5200650" y="1409700"/>
            <a:ext cx="1790700" cy="1790700"/>
          </a:xfrm>
          <a:prstGeom prst="ellipse">
            <a:avLst/>
          </a:prstGeom>
          <a:solidFill>
            <a:srgbClr val="50B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797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ABD95E4-8F96-4FE2-A8AF-E2B4B0E53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416B29D7-8D1C-4561-A3A9-00DD5F274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0D24DC5-F779-403D-AD47-ACAC84F43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1B9F4-9423-4495-B011-CDBCE471B9EA}" type="datetimeFigureOut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AF08F97-D9AA-4BFE-A19C-0E3CA4497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DD633C4-7F7F-4666-8057-7499F584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22353-14C5-40C4-BD3F-20419EB5B7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142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44C86696-28BC-4DD4-984E-27FC28A7739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="" xmlns:a16="http://schemas.microsoft.com/office/drawing/2014/main" id="{E3963829-07B3-434F-A5D4-1E009DC5AFAD}"/>
              </a:ext>
            </a:extLst>
          </p:cNvPr>
          <p:cNvSpPr/>
          <p:nvPr userDrawn="1"/>
        </p:nvSpPr>
        <p:spPr>
          <a:xfrm>
            <a:off x="490537" y="365124"/>
            <a:ext cx="11210925" cy="612775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8CE4A04-D254-4EF9-9CA7-8A93E82CF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829A048-C8F7-43DE-AA3A-4CC97E46C9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8F3A673F-18E4-4F98-8386-BD6336FED5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9FADFDC3-C380-4DD4-B37F-221A35064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1B9F4-9423-4495-B011-CDBCE471B9EA}" type="datetimeFigureOut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441BE17B-6598-4F6E-A79E-E55BBCE2A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C2D3B6B7-1990-42EC-87FA-C096845C8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22353-14C5-40C4-BD3F-20419EB5B7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116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814B80D4-718E-4C49-9AA9-5097FF12E5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="" xmlns:a16="http://schemas.microsoft.com/office/drawing/2014/main" id="{A2E5C845-C9CC-45E4-B999-22C70DB8A831}"/>
              </a:ext>
            </a:extLst>
          </p:cNvPr>
          <p:cNvSpPr/>
          <p:nvPr userDrawn="1"/>
        </p:nvSpPr>
        <p:spPr>
          <a:xfrm>
            <a:off x="490537" y="365124"/>
            <a:ext cx="11210925" cy="612775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C26CB8F-A4E5-4208-B766-FF042D8C4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EF2F710-12FF-4E61-9C78-267C0549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1A321310-2B69-4A61-B34C-CAEEC97E68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6F695939-A10B-417C-BF8C-AFC442FCB3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17458B64-6565-4AC9-8295-27E287F0EC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3D50A02E-6F43-4F0B-81B5-DCC5117D1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1B9F4-9423-4495-B011-CDBCE471B9EA}" type="datetimeFigureOut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18545281-993F-4CFA-A2A9-E3BB6D024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50938877-9DBA-44E8-AF61-93A6468CF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22353-14C5-40C4-BD3F-20419EB5B7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930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2973A7CC-B191-4230-A185-930EE37D009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14AAE2D0-DBAE-41CA-B0CC-6282DB159337}"/>
              </a:ext>
            </a:extLst>
          </p:cNvPr>
          <p:cNvSpPr/>
          <p:nvPr userDrawn="1"/>
        </p:nvSpPr>
        <p:spPr>
          <a:xfrm>
            <a:off x="490537" y="365124"/>
            <a:ext cx="11210925" cy="612775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92A9A95-C6E6-4C0B-B68D-C0EFD4B76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6D06D794-1722-470D-A1CD-14886D3AD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1B9F4-9423-4495-B011-CDBCE471B9EA}" type="datetimeFigureOut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E5D4984C-AF7F-4D75-9616-C3615DB70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C8F0BD6-4495-4CD6-8B7F-1153E0D16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22353-14C5-40C4-BD3F-20419EB5B75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텍스트 개체 틀 2">
            <a:extLst>
              <a:ext uri="{FF2B5EF4-FFF2-40B4-BE49-F238E27FC236}">
                <a16:creationId xmlns="" xmlns:a16="http://schemas.microsoft.com/office/drawing/2014/main" id="{132E053C-4AD0-42B7-B56F-ECCF6D515B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105140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내용 개체 틀 3">
            <a:extLst>
              <a:ext uri="{FF2B5EF4-FFF2-40B4-BE49-F238E27FC236}">
                <a16:creationId xmlns="" xmlns:a16="http://schemas.microsoft.com/office/drawing/2014/main" id="{E9F8E8F6-C0AC-40E1-B62A-BCD2384992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1051401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261127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FF8C2AA-5E42-4A54-8516-EC697F4FF1C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="" xmlns:a16="http://schemas.microsoft.com/office/drawing/2014/main" id="{02E74F98-0462-4E70-A93E-A2835601C869}"/>
              </a:ext>
            </a:extLst>
          </p:cNvPr>
          <p:cNvSpPr/>
          <p:nvPr userDrawn="1"/>
        </p:nvSpPr>
        <p:spPr>
          <a:xfrm>
            <a:off x="490537" y="365124"/>
            <a:ext cx="11210925" cy="612775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F936282E-2166-4CF2-8D56-939E8A353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1B9F4-9423-4495-B011-CDBCE471B9EA}" type="datetimeFigureOut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E9F95FBA-D4FD-4A97-B604-4DEBE4212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1B9122D3-FD39-4E85-B47A-7CE0E0E6E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22353-14C5-40C4-BD3F-20419EB5B7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478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29CA790-3AF2-4B3E-9D27-15FDB460D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C580488-456E-40E6-A933-F07027F03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C1D21B61-6CCF-41BE-8FF7-A389441DFF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D4C50736-C9FC-4AAE-82B0-CC426EBFF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1B9F4-9423-4495-B011-CDBCE471B9EA}" type="datetimeFigureOut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19A8C89C-09E5-4E26-83F7-A7AD8437D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8DD14EC0-B916-4A5B-8500-A276D82E4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22353-14C5-40C4-BD3F-20419EB5B7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10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29FE799-1078-4754-B460-956432697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D9FD0FA9-236B-4909-B82A-EF21569ACB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E9FC43EA-76F0-47DE-B9B5-5AF9159C31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960828CC-9C5D-4ADB-84CA-74B481484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1B9F4-9423-4495-B011-CDBCE471B9EA}" type="datetimeFigureOut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8B38FF1-021A-4920-A7F2-64D4AB540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EB97A650-7553-47D7-80D0-A2D68E3CB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22353-14C5-40C4-BD3F-20419EB5B7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949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F589043D-7F24-4833-8D51-A54FAEC7D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71F7E88-56BE-4191-B0E0-C0458F22A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324A394-4760-4560-AB6B-7ED1C2CDB0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61B9F4-9423-4495-B011-CDBCE471B9EA}" type="datetimeFigureOut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E413DC7-F9B3-4035-B5C1-BA697ED435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3E9234D7-81E5-4230-9124-41F368A827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022353-14C5-40C4-BD3F-20419EB5B7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229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54E4AE2-4A82-4D24-9CDE-6C9C75BB2C64}"/>
              </a:ext>
            </a:extLst>
          </p:cNvPr>
          <p:cNvSpPr txBox="1"/>
          <p:nvPr/>
        </p:nvSpPr>
        <p:spPr>
          <a:xfrm>
            <a:off x="0" y="2459504"/>
            <a:ext cx="1219200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ko-KR" altLang="en-US" sz="6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파이썬</a:t>
            </a:r>
            <a:endParaRPr kumimoji="0" lang="en-US" altLang="ko-KR" sz="6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j-cs"/>
            </a:endParaRPr>
          </a:p>
          <a:p>
            <a:pPr algn="ctr"/>
            <a:r>
              <a:rPr kumimoji="0" lang="ko-KR" altLang="en-US" sz="5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생활 프로그래밍</a:t>
            </a:r>
            <a:endParaRPr lang="ko-KR" altLang="en-US" sz="5600" dirty="0"/>
          </a:p>
        </p:txBody>
      </p:sp>
    </p:spTree>
    <p:extLst>
      <p:ext uri="{BB962C8B-B14F-4D97-AF65-F5344CB8AC3E}">
        <p14:creationId xmlns:p14="http://schemas.microsoft.com/office/powerpoint/2010/main" val="2726159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05-2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넘파이</a:t>
            </a:r>
            <a:r>
              <a:rPr lang="ko-KR" altLang="en-US" sz="3600" dirty="0" err="1"/>
              <a:t>로</a:t>
            </a:r>
            <a:r>
              <a:rPr lang="ko-KR" altLang="en-US" sz="3600" dirty="0"/>
              <a:t> </a:t>
            </a:r>
            <a:r>
              <a:rPr lang="ko-KR" altLang="en-US" sz="3600" b="1" dirty="0"/>
              <a:t>배열</a:t>
            </a:r>
            <a:r>
              <a:rPr lang="ko-KR" altLang="en-US" sz="3600" dirty="0"/>
              <a:t> 다루기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배열의 크기 알아내기 </a:t>
            </a:r>
            <a:r>
              <a:rPr lang="en-US" altLang="ko-KR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shape</a:t>
            </a: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배열의 행과 열을 </a:t>
            </a: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튜플로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반환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6D67B71B-ACCB-431B-B8F1-39A058EC237F}"/>
              </a:ext>
            </a:extLst>
          </p:cNvPr>
          <p:cNvGrpSpPr/>
          <p:nvPr/>
        </p:nvGrpSpPr>
        <p:grpSpPr>
          <a:xfrm>
            <a:off x="6584117" y="2462781"/>
            <a:ext cx="3855825" cy="3077025"/>
            <a:chOff x="4168087" y="3099938"/>
            <a:chExt cx="3855825" cy="3077025"/>
          </a:xfrm>
        </p:grpSpPr>
        <p:pic>
          <p:nvPicPr>
            <p:cNvPr id="5" name="그림 4">
              <a:extLst>
                <a:ext uri="{FF2B5EF4-FFF2-40B4-BE49-F238E27FC236}">
                  <a16:creationId xmlns="" xmlns:a16="http://schemas.microsoft.com/office/drawing/2014/main" id="{083E5243-A3BA-4354-9A62-185DDC3ED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68087" y="3099938"/>
              <a:ext cx="3855825" cy="307702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41DBE527-8A5E-436C-B700-82B79907440D}"/>
                </a:ext>
              </a:extLst>
            </p:cNvPr>
            <p:cNvSpPr/>
            <p:nvPr/>
          </p:nvSpPr>
          <p:spPr>
            <a:xfrm>
              <a:off x="6888794" y="4001294"/>
              <a:ext cx="1135118" cy="430925"/>
            </a:xfrm>
            <a:prstGeom prst="rect">
              <a:avLst/>
            </a:prstGeom>
            <a:solidFill>
              <a:srgbClr val="E8F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438BA959-1A69-4629-A834-E29A5BF8CF32}"/>
                </a:ext>
              </a:extLst>
            </p:cNvPr>
            <p:cNvSpPr/>
            <p:nvPr/>
          </p:nvSpPr>
          <p:spPr>
            <a:xfrm>
              <a:off x="6558455" y="5746038"/>
              <a:ext cx="1465457" cy="430925"/>
            </a:xfrm>
            <a:prstGeom prst="rect">
              <a:avLst/>
            </a:prstGeom>
            <a:solidFill>
              <a:srgbClr val="E8F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3972583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05-6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실전 통계 분석 </a:t>
            </a:r>
            <a:r>
              <a:rPr lang="ko-KR" altLang="en-US" sz="3600" dirty="0"/>
              <a:t>맛보기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두 변수의 상관관계 분석하기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앞에서 구한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corr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객체를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CSV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파일로 저장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데이터프레임을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CSV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파일로 저장할 때는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to_csv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사용 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3CFD307D-0904-4500-827A-418C687A915B}"/>
              </a:ext>
            </a:extLst>
          </p:cNvPr>
          <p:cNvSpPr/>
          <p:nvPr/>
        </p:nvSpPr>
        <p:spPr>
          <a:xfrm>
            <a:off x="4708635" y="4307153"/>
            <a:ext cx="2335504" cy="443521"/>
          </a:xfrm>
          <a:prstGeom prst="rect">
            <a:avLst/>
          </a:prstGeom>
          <a:solidFill>
            <a:srgbClr val="E8F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92684096-BFAF-489C-B84E-18619FAAA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736" y="4141727"/>
            <a:ext cx="4630919" cy="78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1269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05-6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실전 통계 분석 </a:t>
            </a:r>
            <a:r>
              <a:rPr lang="ko-KR" altLang="en-US" sz="3600" dirty="0"/>
              <a:t>맛보기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회귀 분석 알아보기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상관관계 분석에서 파악할 수 없는 변수 사이의 관계 파악 가능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3CFD307D-0904-4500-827A-418C687A915B}"/>
              </a:ext>
            </a:extLst>
          </p:cNvPr>
          <p:cNvSpPr/>
          <p:nvPr/>
        </p:nvSpPr>
        <p:spPr>
          <a:xfrm>
            <a:off x="5025210" y="4242392"/>
            <a:ext cx="2335504" cy="443521"/>
          </a:xfrm>
          <a:prstGeom prst="rect">
            <a:avLst/>
          </a:prstGeom>
          <a:solidFill>
            <a:srgbClr val="E8F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A2590F1-78EA-4506-8899-0096B6C17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407" y="3730536"/>
            <a:ext cx="2797186" cy="102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79091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05-6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실전 통계 분석 </a:t>
            </a:r>
            <a:r>
              <a:rPr lang="ko-KR" altLang="en-US" sz="3600" dirty="0"/>
              <a:t>맛보기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이런 상황이라면</a:t>
            </a:r>
            <a:r>
              <a:rPr lang="en-US" altLang="ko-KR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영어 점수와 직업 만족도 사이에 인과관계가 있는지 분석하기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3CFD307D-0904-4500-827A-418C687A915B}"/>
              </a:ext>
            </a:extLst>
          </p:cNvPr>
          <p:cNvSpPr/>
          <p:nvPr/>
        </p:nvSpPr>
        <p:spPr>
          <a:xfrm>
            <a:off x="8588217" y="4072121"/>
            <a:ext cx="2335504" cy="443521"/>
          </a:xfrm>
          <a:prstGeom prst="rect">
            <a:avLst/>
          </a:prstGeom>
          <a:solidFill>
            <a:srgbClr val="E8F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4653A7DC-21F6-4A50-B2FF-B026D6953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249" y="2148681"/>
            <a:ext cx="303847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43036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05-6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실전 통계 분석 </a:t>
            </a:r>
            <a:r>
              <a:rPr lang="ko-KR" altLang="en-US" sz="3600" dirty="0"/>
              <a:t>맛보기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b="1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Statsmodels</a:t>
            </a:r>
            <a:r>
              <a:rPr lang="en-US" altLang="ko-KR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패키지로 회귀 분석하기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Statsmodels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패키지 </a:t>
            </a: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임포트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0185506D-4D45-4FC3-9BE6-BEE219185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030" y="3696688"/>
            <a:ext cx="5943940" cy="60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5545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05-6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실전 통계 분석 </a:t>
            </a:r>
            <a:r>
              <a:rPr lang="ko-KR" altLang="en-US" sz="3600" dirty="0"/>
              <a:t>맛보기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b="1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Statsmodels</a:t>
            </a:r>
            <a:r>
              <a:rPr lang="en-US" altLang="ko-KR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패키지로 회귀 분석하기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ols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함수를 통하여 회귀 분석 진행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E805D099-9D56-441D-A864-41645DB4C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409" y="3700265"/>
            <a:ext cx="7581182" cy="60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29590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05-6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실전 통계 분석 </a:t>
            </a:r>
            <a:r>
              <a:rPr lang="ko-KR" altLang="en-US" sz="3600" dirty="0"/>
              <a:t>맛보기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b="1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Statsmodels</a:t>
            </a:r>
            <a:r>
              <a:rPr lang="en-US" altLang="ko-KR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패키지로 회귀 분석하기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ols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함수를 통하여 회귀 분석 진행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84815268-9CC0-447B-A6A7-38779DC4B9BE}"/>
              </a:ext>
            </a:extLst>
          </p:cNvPr>
          <p:cNvGrpSpPr/>
          <p:nvPr/>
        </p:nvGrpSpPr>
        <p:grpSpPr>
          <a:xfrm>
            <a:off x="1852019" y="3554835"/>
            <a:ext cx="8487961" cy="1276528"/>
            <a:chOff x="1852019" y="3951370"/>
            <a:chExt cx="8487961" cy="1276528"/>
          </a:xfrm>
        </p:grpSpPr>
        <p:pic>
          <p:nvPicPr>
            <p:cNvPr id="5" name="그림 4">
              <a:extLst>
                <a:ext uri="{FF2B5EF4-FFF2-40B4-BE49-F238E27FC236}">
                  <a16:creationId xmlns="" xmlns:a16="http://schemas.microsoft.com/office/drawing/2014/main" id="{F8837CBB-8278-4B68-B960-BFD84EF1B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2020" y="3951370"/>
              <a:ext cx="8487960" cy="1276528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3CFD307D-0904-4500-827A-418C687A915B}"/>
                </a:ext>
              </a:extLst>
            </p:cNvPr>
            <p:cNvSpPr/>
            <p:nvPr/>
          </p:nvSpPr>
          <p:spPr>
            <a:xfrm>
              <a:off x="1852019" y="4367873"/>
              <a:ext cx="6713911" cy="443521"/>
            </a:xfrm>
            <a:prstGeom prst="rect">
              <a:avLst/>
            </a:prstGeom>
            <a:solidFill>
              <a:srgbClr val="E8F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220616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05-6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실전 통계 분석 </a:t>
            </a:r>
            <a:r>
              <a:rPr lang="ko-KR" altLang="en-US" sz="3600" dirty="0"/>
              <a:t>맛보기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b="1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Statsmodels</a:t>
            </a:r>
            <a:r>
              <a:rPr lang="en-US" altLang="ko-KR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패키지로 회귀 분석하기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회귀 분석 결과 확인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3CFD307D-0904-4500-827A-418C687A915B}"/>
              </a:ext>
            </a:extLst>
          </p:cNvPr>
          <p:cNvSpPr/>
          <p:nvPr/>
        </p:nvSpPr>
        <p:spPr>
          <a:xfrm>
            <a:off x="7609490" y="4367873"/>
            <a:ext cx="956440" cy="443521"/>
          </a:xfrm>
          <a:prstGeom prst="rect">
            <a:avLst/>
          </a:prstGeom>
          <a:solidFill>
            <a:srgbClr val="E8F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1650C9AC-D82B-4044-A2A9-144200E0C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027" y="2188340"/>
            <a:ext cx="4027805" cy="390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1298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05-6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실전 통계 분석 </a:t>
            </a:r>
            <a:r>
              <a:rPr lang="ko-KR" altLang="en-US" sz="3600" dirty="0"/>
              <a:t>맛보기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b="1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Statsmodels</a:t>
            </a:r>
            <a:r>
              <a:rPr lang="en-US" altLang="ko-KR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패키지로 회귀 분석하기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다중 회귀 분석 연습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회귀 분석보다 더 많은 변수 사용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B5ED6FA4-5C0A-460B-87FB-37A861D6A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639" y="4298837"/>
            <a:ext cx="8783276" cy="41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690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05-6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실전 통계 분석 </a:t>
            </a:r>
            <a:r>
              <a:rPr lang="ko-KR" altLang="en-US" sz="3600" dirty="0"/>
              <a:t>맛보기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b="1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Statsmodels</a:t>
            </a:r>
            <a:r>
              <a:rPr lang="en-US" altLang="ko-KR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패키지로 회귀 분석하기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다중 회귀 분석 연습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24AE9360-49EB-4564-8FA5-E12BD2D1C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362" y="3837053"/>
            <a:ext cx="8783276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94535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05-7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맷플롯립</a:t>
            </a:r>
            <a:r>
              <a:rPr lang="ko-KR" altLang="en-US" sz="3600" dirty="0" err="1"/>
              <a:t>으로</a:t>
            </a:r>
            <a:r>
              <a:rPr lang="ko-KR" altLang="en-US" sz="3600" b="1" dirty="0"/>
              <a:t> 그래프 그리기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그래프 만들고 출력하기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맷플롯립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사용을 위해 </a:t>
            </a: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임포트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가장 많이 쓰는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pyplot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모듈을 </a:t>
            </a: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임포트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3CFD307D-0904-4500-827A-418C687A915B}"/>
              </a:ext>
            </a:extLst>
          </p:cNvPr>
          <p:cNvSpPr/>
          <p:nvPr/>
        </p:nvSpPr>
        <p:spPr>
          <a:xfrm>
            <a:off x="5539186" y="4172607"/>
            <a:ext cx="1113628" cy="218470"/>
          </a:xfrm>
          <a:prstGeom prst="rect">
            <a:avLst/>
          </a:prstGeom>
          <a:solidFill>
            <a:srgbClr val="E8F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9C2F55D-C57B-4BBE-98B7-540107A98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602" y="4001294"/>
            <a:ext cx="4810796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99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05-2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넘파이</a:t>
            </a:r>
            <a:r>
              <a:rPr lang="ko-KR" altLang="en-US" sz="3600" dirty="0" err="1"/>
              <a:t>로</a:t>
            </a:r>
            <a:r>
              <a:rPr lang="ko-KR" altLang="en-US" sz="3600" dirty="0"/>
              <a:t> </a:t>
            </a:r>
            <a:r>
              <a:rPr lang="ko-KR" altLang="en-US" sz="3600" b="1" dirty="0"/>
              <a:t>배열</a:t>
            </a:r>
            <a:r>
              <a:rPr lang="ko-KR" altLang="en-US" sz="3600" dirty="0"/>
              <a:t> 다루기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배열의 원소 유형 확인하기 </a:t>
            </a:r>
            <a:r>
              <a:rPr lang="en-US" altLang="ko-KR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sz="2400" b="1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dtype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배열을 구성하는 원소의 타입을 반환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배열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의 자료형은 정수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(int32)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BB1A5093-B112-4604-A0AB-C324978B4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952" y="3096293"/>
            <a:ext cx="1905266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5676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05-7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맷플롯립</a:t>
            </a:r>
            <a:r>
              <a:rPr lang="ko-KR" altLang="en-US" sz="3600" dirty="0" err="1"/>
              <a:t>으로</a:t>
            </a:r>
            <a:r>
              <a:rPr lang="ko-KR" altLang="en-US" sz="3600" b="1" dirty="0"/>
              <a:t> 그래프 그리기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그래프 만들고 출력하기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그래프를 그리기 위하여 데이터 정의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3CFD307D-0904-4500-827A-418C687A915B}"/>
              </a:ext>
            </a:extLst>
          </p:cNvPr>
          <p:cNvSpPr/>
          <p:nvPr/>
        </p:nvSpPr>
        <p:spPr>
          <a:xfrm>
            <a:off x="5539186" y="4172607"/>
            <a:ext cx="1113628" cy="218470"/>
          </a:xfrm>
          <a:prstGeom prst="rect">
            <a:avLst/>
          </a:prstGeom>
          <a:solidFill>
            <a:srgbClr val="E8F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8C0E0CA-AC1F-430D-9921-8B2107CAF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602" y="3767420"/>
            <a:ext cx="4810796" cy="1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3294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05-7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맷플롯립</a:t>
            </a:r>
            <a:r>
              <a:rPr lang="ko-KR" altLang="en-US" sz="3600" dirty="0" err="1"/>
              <a:t>으로</a:t>
            </a:r>
            <a:r>
              <a:rPr lang="ko-KR" altLang="en-US" sz="3600" b="1" dirty="0"/>
              <a:t> 그래프 그리기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그래프 만들고 출력하기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plot()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함수를 사용해 그래프 생성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3CFD307D-0904-4500-827A-418C687A915B}"/>
              </a:ext>
            </a:extLst>
          </p:cNvPr>
          <p:cNvSpPr/>
          <p:nvPr/>
        </p:nvSpPr>
        <p:spPr>
          <a:xfrm>
            <a:off x="5539186" y="4172607"/>
            <a:ext cx="1113628" cy="218470"/>
          </a:xfrm>
          <a:prstGeom prst="rect">
            <a:avLst/>
          </a:prstGeom>
          <a:solidFill>
            <a:srgbClr val="E8F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61115267-D26F-475C-8A45-3333223B7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863" y="3686764"/>
            <a:ext cx="7154273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1878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05-7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맷플롯립</a:t>
            </a:r>
            <a:r>
              <a:rPr lang="ko-KR" altLang="en-US" sz="3600" dirty="0" err="1"/>
              <a:t>으로</a:t>
            </a:r>
            <a:r>
              <a:rPr lang="ko-KR" altLang="en-US" sz="3600" b="1" dirty="0"/>
              <a:t> 그래프 그리기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그래프 만들고 출력하기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show()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함수를 사용해 그래프 출력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3CFD307D-0904-4500-827A-418C687A915B}"/>
              </a:ext>
            </a:extLst>
          </p:cNvPr>
          <p:cNvSpPr/>
          <p:nvPr/>
        </p:nvSpPr>
        <p:spPr>
          <a:xfrm>
            <a:off x="2492814" y="4201891"/>
            <a:ext cx="1113628" cy="218470"/>
          </a:xfrm>
          <a:prstGeom prst="rect">
            <a:avLst/>
          </a:prstGeom>
          <a:solidFill>
            <a:srgbClr val="E8F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CA2E3EE7-422A-4201-BEE0-4ECF34358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073" y="3858685"/>
            <a:ext cx="2657475" cy="9048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FD9E2211-B359-4AEE-92C0-388203628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910" y="3001347"/>
            <a:ext cx="4092226" cy="2838027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="" xmlns:a16="http://schemas.microsoft.com/office/drawing/2014/main" id="{B4C06C1E-0FA1-4983-AF80-CE0346182B55}"/>
              </a:ext>
            </a:extLst>
          </p:cNvPr>
          <p:cNvSpPr/>
          <p:nvPr/>
        </p:nvSpPr>
        <p:spPr>
          <a:xfrm>
            <a:off x="5270481" y="4101397"/>
            <a:ext cx="701879" cy="419450"/>
          </a:xfrm>
          <a:prstGeom prst="rightArrow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12231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05-7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맷플롯립</a:t>
            </a:r>
            <a:r>
              <a:rPr lang="ko-KR" altLang="en-US" sz="3600" dirty="0" err="1"/>
              <a:t>으로</a:t>
            </a:r>
            <a:r>
              <a:rPr lang="ko-KR" altLang="en-US" sz="3600" b="1" dirty="0"/>
              <a:t> 그래프 그리기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그래프 모양과 색 지정하기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plot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함수의 매개변수를 추가하여 모양과 색 수정 가능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B78EFE99-2206-425C-8747-2D7B41644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787" y="4001294"/>
            <a:ext cx="3772426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4070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05-7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맷플롯립</a:t>
            </a:r>
            <a:r>
              <a:rPr lang="ko-KR" altLang="en-US" sz="3600" dirty="0" err="1"/>
              <a:t>으로</a:t>
            </a:r>
            <a:r>
              <a:rPr lang="ko-KR" altLang="en-US" sz="3600" b="1" dirty="0"/>
              <a:t> 그래프 그리기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그래프 모양과 색 지정하기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plot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함수의 매개변수를 추가하여 모양과 색 수정 가능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49430A8B-6273-4D05-9739-D15D08C71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259" y="3812191"/>
            <a:ext cx="5013741" cy="9932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25454424-9103-4EE2-A034-3F6374A2D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997" y="3172085"/>
            <a:ext cx="4379110" cy="2273500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="" xmlns:a16="http://schemas.microsoft.com/office/drawing/2014/main" id="{FAB663E1-BCDB-4A0E-BC52-B43D981AE7C4}"/>
              </a:ext>
            </a:extLst>
          </p:cNvPr>
          <p:cNvSpPr/>
          <p:nvPr/>
        </p:nvSpPr>
        <p:spPr>
          <a:xfrm>
            <a:off x="6398782" y="4099110"/>
            <a:ext cx="701879" cy="419450"/>
          </a:xfrm>
          <a:prstGeom prst="rightArrow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64342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05-7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맷플롯립</a:t>
            </a:r>
            <a:r>
              <a:rPr lang="ko-KR" altLang="en-US" sz="3600" dirty="0" err="1"/>
              <a:t>으로</a:t>
            </a:r>
            <a:r>
              <a:rPr lang="ko-KR" altLang="en-US" sz="3600" b="1" dirty="0"/>
              <a:t> 그래프 그리기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그래프 모양과 색 지정하기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red, o =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점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820914F2-0A5A-49FF-948E-06B6DA2123EA}"/>
              </a:ext>
            </a:extLst>
          </p:cNvPr>
          <p:cNvGrpSpPr/>
          <p:nvPr/>
        </p:nvGrpSpPr>
        <p:grpSpPr>
          <a:xfrm>
            <a:off x="990600" y="3775045"/>
            <a:ext cx="5112893" cy="1001851"/>
            <a:chOff x="990600" y="4486764"/>
            <a:chExt cx="5689600" cy="1114854"/>
          </a:xfrm>
        </p:grpSpPr>
        <p:pic>
          <p:nvPicPr>
            <p:cNvPr id="4" name="그림 3">
              <a:extLst>
                <a:ext uri="{FF2B5EF4-FFF2-40B4-BE49-F238E27FC236}">
                  <a16:creationId xmlns="" xmlns:a16="http://schemas.microsoft.com/office/drawing/2014/main" id="{DA6DE2CF-2B12-4A49-9769-4763B3238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0600" y="4486764"/>
              <a:ext cx="5689600" cy="1114854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3CFD307D-0904-4500-827A-418C687A915B}"/>
                </a:ext>
              </a:extLst>
            </p:cNvPr>
            <p:cNvSpPr/>
            <p:nvPr/>
          </p:nvSpPr>
          <p:spPr>
            <a:xfrm>
              <a:off x="3732158" y="4486764"/>
              <a:ext cx="2948041" cy="351936"/>
            </a:xfrm>
            <a:prstGeom prst="rect">
              <a:avLst/>
            </a:prstGeom>
            <a:solidFill>
              <a:srgbClr val="E8F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0FFB3878-11D5-4694-92B9-5A67820D1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830" y="2924952"/>
            <a:ext cx="3644900" cy="2702035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="" xmlns:a16="http://schemas.microsoft.com/office/drawing/2014/main" id="{5C9F96A2-DA7A-45E3-98FA-9CACFE453512}"/>
              </a:ext>
            </a:extLst>
          </p:cNvPr>
          <p:cNvSpPr/>
          <p:nvPr/>
        </p:nvSpPr>
        <p:spPr>
          <a:xfrm>
            <a:off x="6449116" y="4066244"/>
            <a:ext cx="701879" cy="419450"/>
          </a:xfrm>
          <a:prstGeom prst="rightArrow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8794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05-7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맷플롯립</a:t>
            </a:r>
            <a:r>
              <a:rPr lang="ko-KR" altLang="en-US" sz="3600" dirty="0" err="1"/>
              <a:t>으로</a:t>
            </a:r>
            <a:r>
              <a:rPr lang="ko-KR" altLang="en-US" sz="3600" b="1" dirty="0"/>
              <a:t> 그래프 그리기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그래프 모양과 색 지정하기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맷플롯립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그래프 색 지정 문자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0C26BA42-B56E-488A-9409-96E475D14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858" y="2081198"/>
            <a:ext cx="3561469" cy="384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48631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05-7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맷플롯립</a:t>
            </a:r>
            <a:r>
              <a:rPr lang="ko-KR" altLang="en-US" sz="3600" dirty="0" err="1"/>
              <a:t>으로</a:t>
            </a:r>
            <a:r>
              <a:rPr lang="ko-KR" altLang="en-US" sz="3600" b="1" dirty="0"/>
              <a:t> 그래프 그리기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축 이름 지정하기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그래프의 축 이름 정하기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4520ED66-9848-40DD-8041-81ADD2475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194" y="3188495"/>
            <a:ext cx="2894756" cy="28792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4B7FF684-00AD-4556-8AD8-511734837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269" y="3165370"/>
            <a:ext cx="3324225" cy="2925525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="" xmlns:a16="http://schemas.microsoft.com/office/drawing/2014/main" id="{8E125224-8591-4D70-8A24-AEC7BDFA96DD}"/>
              </a:ext>
            </a:extLst>
          </p:cNvPr>
          <p:cNvSpPr/>
          <p:nvPr/>
        </p:nvSpPr>
        <p:spPr>
          <a:xfrm>
            <a:off x="5471065" y="4395283"/>
            <a:ext cx="701879" cy="419450"/>
          </a:xfrm>
          <a:prstGeom prst="rightArrow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24922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05-7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맷플롯립</a:t>
            </a:r>
            <a:r>
              <a:rPr lang="ko-KR" altLang="en-US" sz="3600" dirty="0" err="1"/>
              <a:t>으로</a:t>
            </a:r>
            <a:r>
              <a:rPr lang="ko-KR" altLang="en-US" sz="3600" b="1" dirty="0"/>
              <a:t> 그래프 그리기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그래프를 이미지 파일로 저장하기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그래프를 이미지 파일로 저장하기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A1534D33-CCF4-45F6-82C4-184D07A68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803" y="2446380"/>
            <a:ext cx="4090957" cy="310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46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05-2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넘파이</a:t>
            </a:r>
            <a:r>
              <a:rPr lang="ko-KR" altLang="en-US" sz="3600" dirty="0" err="1"/>
              <a:t>로</a:t>
            </a:r>
            <a:r>
              <a:rPr lang="ko-KR" altLang="en-US" sz="3600" dirty="0"/>
              <a:t> </a:t>
            </a:r>
            <a:r>
              <a:rPr lang="ko-KR" altLang="en-US" sz="3600" b="1" dirty="0"/>
              <a:t>배열</a:t>
            </a:r>
            <a:r>
              <a:rPr lang="ko-KR" altLang="en-US" sz="3600" dirty="0"/>
              <a:t> 다루기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배열의 원소 유형 확인하기 </a:t>
            </a:r>
            <a:r>
              <a:rPr lang="en-US" altLang="ko-KR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sz="2400" b="1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dtype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배열의 원소 유형에 따른 표기법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7E35AAB0-72BC-403C-9625-535555AE6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640534"/>
            <a:ext cx="4237163" cy="272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32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05-2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넘파이</a:t>
            </a:r>
            <a:r>
              <a:rPr lang="ko-KR" altLang="en-US" sz="3600" dirty="0" err="1"/>
              <a:t>로</a:t>
            </a:r>
            <a:r>
              <a:rPr lang="ko-KR" altLang="en-US" sz="3600" dirty="0"/>
              <a:t> </a:t>
            </a:r>
            <a:r>
              <a:rPr lang="ko-KR" altLang="en-US" sz="3600" b="1" dirty="0"/>
              <a:t>배열</a:t>
            </a:r>
            <a:r>
              <a:rPr lang="ko-KR" altLang="en-US" sz="3600" dirty="0"/>
              <a:t> 다루기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배열 유형 바꾸기 </a:t>
            </a:r>
            <a:r>
              <a:rPr lang="en-US" altLang="ko-KR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sz="2400" b="1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astype</a:t>
            </a:r>
            <a:r>
              <a:rPr lang="en-US" altLang="ko-KR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배열을 구성하는 원소의 타입을 변경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CC2DE663-ECE8-487D-B999-CFB42FC33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864" y="2472318"/>
            <a:ext cx="3515216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887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05-2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넘파이</a:t>
            </a:r>
            <a:r>
              <a:rPr lang="ko-KR" altLang="en-US" sz="3600" dirty="0" err="1"/>
              <a:t>로</a:t>
            </a:r>
            <a:r>
              <a:rPr lang="ko-KR" altLang="en-US" sz="3600" dirty="0"/>
              <a:t> </a:t>
            </a:r>
            <a:r>
              <a:rPr lang="ko-KR" altLang="en-US" sz="3600" b="1" dirty="0"/>
              <a:t>배열</a:t>
            </a:r>
            <a:r>
              <a:rPr lang="ko-KR" altLang="en-US" sz="3600" dirty="0"/>
              <a:t> 다루기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으로 이뤄진 배열 만들기 </a:t>
            </a:r>
            <a:r>
              <a:rPr lang="en-US" altLang="ko-KR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sz="2400" b="1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np.zeros</a:t>
            </a:r>
            <a:r>
              <a:rPr lang="en-US" altLang="ko-KR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행이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이고 열이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인 배열 생성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875EDB7F-0088-4531-8204-00CEB221E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022" y="3686083"/>
            <a:ext cx="6315956" cy="131463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D2F20E1D-6F1D-43C7-87C0-4764E785CD39}"/>
              </a:ext>
            </a:extLst>
          </p:cNvPr>
          <p:cNvSpPr/>
          <p:nvPr/>
        </p:nvSpPr>
        <p:spPr>
          <a:xfrm>
            <a:off x="6779172" y="3689131"/>
            <a:ext cx="2448910" cy="430924"/>
          </a:xfrm>
          <a:prstGeom prst="rect">
            <a:avLst/>
          </a:prstGeom>
          <a:solidFill>
            <a:srgbClr val="E8F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3973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05-2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넘파이</a:t>
            </a:r>
            <a:r>
              <a:rPr lang="ko-KR" altLang="en-US" sz="3600" dirty="0" err="1"/>
              <a:t>로</a:t>
            </a:r>
            <a:r>
              <a:rPr lang="ko-KR" altLang="en-US" sz="3600" dirty="0"/>
              <a:t> </a:t>
            </a:r>
            <a:r>
              <a:rPr lang="ko-KR" altLang="en-US" sz="3600" b="1" dirty="0"/>
              <a:t>배열</a:t>
            </a:r>
            <a:r>
              <a:rPr lang="ko-KR" altLang="en-US" sz="3600" dirty="0"/>
              <a:t> 다루기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이뤄진 배열 만들기 </a:t>
            </a:r>
            <a:r>
              <a:rPr lang="en-US" altLang="ko-KR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sz="2400" b="1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np.ones</a:t>
            </a:r>
            <a:r>
              <a:rPr lang="en-US" altLang="ko-KR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행이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이고 열이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인 배열 생성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5777C857-0643-4C15-A7A5-DDAA69ED2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706" y="3720662"/>
            <a:ext cx="6182588" cy="134321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D2F20E1D-6F1D-43C7-87C0-4764E785CD39}"/>
              </a:ext>
            </a:extLst>
          </p:cNvPr>
          <p:cNvSpPr/>
          <p:nvPr/>
        </p:nvSpPr>
        <p:spPr>
          <a:xfrm>
            <a:off x="6738384" y="3785832"/>
            <a:ext cx="2448910" cy="430924"/>
          </a:xfrm>
          <a:prstGeom prst="rect">
            <a:avLst/>
          </a:prstGeom>
          <a:solidFill>
            <a:srgbClr val="E8F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3201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05-2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넘파이</a:t>
            </a:r>
            <a:r>
              <a:rPr lang="ko-KR" altLang="en-US" sz="3600" dirty="0" err="1"/>
              <a:t>로</a:t>
            </a:r>
            <a:r>
              <a:rPr lang="ko-KR" altLang="en-US" sz="3600" dirty="0"/>
              <a:t> </a:t>
            </a:r>
            <a:r>
              <a:rPr lang="ko-KR" altLang="en-US" sz="3600" b="1" dirty="0"/>
              <a:t>배열</a:t>
            </a:r>
            <a:r>
              <a:rPr lang="ko-KR" altLang="en-US" sz="3600" dirty="0"/>
              <a:t> 다루기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연속형 정수 생성하기 </a:t>
            </a:r>
            <a:r>
              <a:rPr lang="en-US" altLang="ko-KR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sz="2400" b="1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np.arange</a:t>
            </a:r>
            <a:r>
              <a:rPr lang="en-US" altLang="ko-KR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이상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10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미만의 원소로 이루어진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차원 배열 생성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B89279FA-127B-408C-A354-60FA37A5252E}"/>
              </a:ext>
            </a:extLst>
          </p:cNvPr>
          <p:cNvGrpSpPr/>
          <p:nvPr/>
        </p:nvGrpSpPr>
        <p:grpSpPr>
          <a:xfrm>
            <a:off x="3609948" y="3842159"/>
            <a:ext cx="4972103" cy="1475930"/>
            <a:chOff x="3476029" y="3629957"/>
            <a:chExt cx="4524375" cy="1343025"/>
          </a:xfrm>
        </p:grpSpPr>
        <p:pic>
          <p:nvPicPr>
            <p:cNvPr id="7" name="그림 6">
              <a:extLst>
                <a:ext uri="{FF2B5EF4-FFF2-40B4-BE49-F238E27FC236}">
                  <a16:creationId xmlns="" xmlns:a16="http://schemas.microsoft.com/office/drawing/2014/main" id="{15681DC6-EA9A-4913-95FF-58495E426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76029" y="3629957"/>
              <a:ext cx="4524375" cy="1343025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D2F20E1D-6F1D-43C7-87C0-4764E785CD39}"/>
                </a:ext>
              </a:extLst>
            </p:cNvPr>
            <p:cNvSpPr/>
            <p:nvPr/>
          </p:nvSpPr>
          <p:spPr>
            <a:xfrm>
              <a:off x="7097086" y="3934761"/>
              <a:ext cx="903318" cy="305509"/>
            </a:xfrm>
            <a:prstGeom prst="rect">
              <a:avLst/>
            </a:prstGeom>
            <a:solidFill>
              <a:srgbClr val="E8F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92618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05-2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넘파이</a:t>
            </a:r>
            <a:r>
              <a:rPr lang="ko-KR" altLang="en-US" sz="3600" dirty="0" err="1"/>
              <a:t>로</a:t>
            </a:r>
            <a:r>
              <a:rPr lang="ko-KR" altLang="en-US" sz="3600" dirty="0"/>
              <a:t> </a:t>
            </a:r>
            <a:r>
              <a:rPr lang="ko-KR" altLang="en-US" sz="3600" b="1" dirty="0"/>
              <a:t>배열</a:t>
            </a:r>
            <a:r>
              <a:rPr lang="ko-KR" altLang="en-US" sz="3600" dirty="0"/>
              <a:t> 다루기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행과 열을 바꾸기 </a:t>
            </a:r>
            <a:r>
              <a:rPr lang="en-US" altLang="ko-KR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sz="2400" b="1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np.transpose</a:t>
            </a:r>
            <a:r>
              <a:rPr lang="en-US" altLang="ko-KR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행과 열을 바꾸는 배열을 반환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D2F20E1D-6F1D-43C7-87C0-4764E785CD39}"/>
              </a:ext>
            </a:extLst>
          </p:cNvPr>
          <p:cNvSpPr/>
          <p:nvPr/>
        </p:nvSpPr>
        <p:spPr>
          <a:xfrm>
            <a:off x="2561784" y="4103130"/>
            <a:ext cx="2448910" cy="430924"/>
          </a:xfrm>
          <a:prstGeom prst="rect">
            <a:avLst/>
          </a:prstGeom>
          <a:solidFill>
            <a:srgbClr val="E8F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C8542965-2704-4338-8C33-F5F7DFE3C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98" y="3429000"/>
            <a:ext cx="3105583" cy="22101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21062727-8B9E-444A-80A5-587BE2A94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841" y="3429000"/>
            <a:ext cx="2793089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459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05-2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넘파이</a:t>
            </a:r>
            <a:r>
              <a:rPr lang="ko-KR" altLang="en-US" sz="3600" dirty="0" err="1"/>
              <a:t>로</a:t>
            </a:r>
            <a:r>
              <a:rPr lang="ko-KR" altLang="en-US" sz="3600" dirty="0"/>
              <a:t> </a:t>
            </a:r>
            <a:r>
              <a:rPr lang="ko-KR" altLang="en-US" sz="3600" b="1" dirty="0"/>
              <a:t>배열</a:t>
            </a:r>
            <a:r>
              <a:rPr lang="ko-KR" altLang="en-US" sz="3600" dirty="0"/>
              <a:t> 다루기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배열의 사칙 연산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배열의 사칙 연산을 위해 배열 정의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D2F20E1D-6F1D-43C7-87C0-4764E785CD39}"/>
              </a:ext>
            </a:extLst>
          </p:cNvPr>
          <p:cNvSpPr/>
          <p:nvPr/>
        </p:nvSpPr>
        <p:spPr>
          <a:xfrm>
            <a:off x="4232929" y="4292316"/>
            <a:ext cx="2448910" cy="430924"/>
          </a:xfrm>
          <a:prstGeom prst="rect">
            <a:avLst/>
          </a:prstGeom>
          <a:solidFill>
            <a:srgbClr val="E8F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EC1F92D-9ECC-4F09-8801-B11C5C800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548" y="3897787"/>
            <a:ext cx="6296904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006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05-2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넘파이</a:t>
            </a:r>
            <a:r>
              <a:rPr lang="ko-KR" altLang="en-US" sz="3600" dirty="0" err="1"/>
              <a:t>로</a:t>
            </a:r>
            <a:r>
              <a:rPr lang="ko-KR" altLang="en-US" sz="3600" dirty="0"/>
              <a:t> </a:t>
            </a:r>
            <a:r>
              <a:rPr lang="ko-KR" altLang="en-US" sz="3600" b="1" dirty="0"/>
              <a:t>배열</a:t>
            </a:r>
            <a:r>
              <a:rPr lang="ko-KR" altLang="en-US" sz="3600" dirty="0"/>
              <a:t> 다루기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배열의 사칙 연산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배열의 덧셈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배열의 같은 자리의 원소끼리 더함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1A44D95C-09EA-43DF-8FCD-994E3B52D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183" y="2924535"/>
            <a:ext cx="3191327" cy="157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114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449FDFCC-51B9-4E2B-A023-55C941579DDF}"/>
              </a:ext>
            </a:extLst>
          </p:cNvPr>
          <p:cNvSpPr txBox="1">
            <a:spLocks/>
          </p:cNvSpPr>
          <p:nvPr/>
        </p:nvSpPr>
        <p:spPr>
          <a:xfrm>
            <a:off x="5433426" y="1905001"/>
            <a:ext cx="1325146" cy="9849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5400" b="1" dirty="0">
                <a:solidFill>
                  <a:schemeClr val="bg1"/>
                </a:solidFill>
              </a:rPr>
              <a:t>05</a:t>
            </a:r>
            <a:endParaRPr kumimoji="1"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5" name="텍스트 개체 틀 1">
            <a:extLst>
              <a:ext uri="{FF2B5EF4-FFF2-40B4-BE49-F238E27FC236}">
                <a16:creationId xmlns="" xmlns:a16="http://schemas.microsoft.com/office/drawing/2014/main" id="{55C4289A-490C-49BA-B354-0843C39FD68B}"/>
              </a:ext>
            </a:extLst>
          </p:cNvPr>
          <p:cNvSpPr txBox="1">
            <a:spLocks/>
          </p:cNvSpPr>
          <p:nvPr/>
        </p:nvSpPr>
        <p:spPr>
          <a:xfrm>
            <a:off x="0" y="3475569"/>
            <a:ext cx="12192000" cy="9849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ko-KR" altLang="en-US" sz="4000" b="1" dirty="0"/>
              <a:t>다양한 패키지로 데이터 분석하기</a:t>
            </a:r>
          </a:p>
        </p:txBody>
      </p:sp>
      <p:sp>
        <p:nvSpPr>
          <p:cNvPr id="6" name="텍스트 개체 틀 2">
            <a:extLst>
              <a:ext uri="{FF2B5EF4-FFF2-40B4-BE49-F238E27FC236}">
                <a16:creationId xmlns="" xmlns:a16="http://schemas.microsoft.com/office/drawing/2014/main" id="{711A4579-55AA-4883-A264-F82E55FA4C62}"/>
              </a:ext>
            </a:extLst>
          </p:cNvPr>
          <p:cNvSpPr txBox="1">
            <a:spLocks/>
          </p:cNvSpPr>
          <p:nvPr/>
        </p:nvSpPr>
        <p:spPr>
          <a:xfrm>
            <a:off x="3386136" y="4730887"/>
            <a:ext cx="5419725" cy="12394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2000" dirty="0"/>
              <a:t>05-1 </a:t>
            </a:r>
            <a:r>
              <a:rPr kumimoji="1" lang="ko-KR" altLang="en-US" sz="2000" dirty="0"/>
              <a:t>데이터 분석 패키지 준비하기</a:t>
            </a:r>
            <a:endParaRPr kumimoji="1" lang="en-US" altLang="ko-KR" sz="2000" dirty="0"/>
          </a:p>
          <a:p>
            <a:pPr marL="0" indent="0">
              <a:buNone/>
            </a:pPr>
            <a:r>
              <a:rPr kumimoji="1" lang="en-US" altLang="ko-KR" sz="2000" dirty="0"/>
              <a:t>05-2 </a:t>
            </a:r>
            <a:r>
              <a:rPr kumimoji="1" lang="ko-KR" altLang="en-US" sz="2000" dirty="0" err="1"/>
              <a:t>넘파이로</a:t>
            </a:r>
            <a:r>
              <a:rPr kumimoji="1" lang="ko-KR" altLang="en-US" sz="2000" dirty="0"/>
              <a:t> 배열 다루기</a:t>
            </a:r>
            <a:endParaRPr kumimoji="1"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853974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05-2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넘파이</a:t>
            </a:r>
            <a:r>
              <a:rPr lang="ko-KR" altLang="en-US" sz="3600" dirty="0" err="1"/>
              <a:t>로</a:t>
            </a:r>
            <a:r>
              <a:rPr lang="ko-KR" altLang="en-US" sz="3600" dirty="0"/>
              <a:t> </a:t>
            </a:r>
            <a:r>
              <a:rPr lang="ko-KR" altLang="en-US" sz="3600" b="1" dirty="0"/>
              <a:t>배열</a:t>
            </a:r>
            <a:r>
              <a:rPr lang="ko-KR" altLang="en-US" sz="3600" dirty="0"/>
              <a:t> 다루기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배열의 사칙 연산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배열의 곱셈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같은 자리의 원소끼리 곱함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행렬의 도트 곱셈과 다름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01CA84B-FA49-40C1-A823-F0E3C51E3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447" y="2998769"/>
            <a:ext cx="3635622" cy="153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09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05-2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넘파이</a:t>
            </a:r>
            <a:r>
              <a:rPr lang="ko-KR" altLang="en-US" sz="3600" dirty="0" err="1"/>
              <a:t>로</a:t>
            </a:r>
            <a:r>
              <a:rPr lang="ko-KR" altLang="en-US" sz="3600" dirty="0"/>
              <a:t> </a:t>
            </a:r>
            <a:r>
              <a:rPr lang="ko-KR" altLang="en-US" sz="3600" b="1" dirty="0"/>
              <a:t>배열</a:t>
            </a:r>
            <a:r>
              <a:rPr lang="ko-KR" altLang="en-US" sz="3600" dirty="0"/>
              <a:t> 다루기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배열의 사칙 연산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배열의 나눗셈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같은 자리의 원소끼리 나눔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D2F20E1D-6F1D-43C7-87C0-4764E785CD39}"/>
              </a:ext>
            </a:extLst>
          </p:cNvPr>
          <p:cNvSpPr/>
          <p:nvPr/>
        </p:nvSpPr>
        <p:spPr>
          <a:xfrm>
            <a:off x="4232929" y="4292316"/>
            <a:ext cx="2448910" cy="430924"/>
          </a:xfrm>
          <a:prstGeom prst="rect">
            <a:avLst/>
          </a:prstGeom>
          <a:solidFill>
            <a:srgbClr val="E8F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9696C90C-5663-47F5-AFC4-F387F3FF6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627" y="3880189"/>
            <a:ext cx="5696745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478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05-2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넘파이</a:t>
            </a:r>
            <a:r>
              <a:rPr lang="ko-KR" altLang="en-US" sz="3600" dirty="0" err="1"/>
              <a:t>로</a:t>
            </a:r>
            <a:r>
              <a:rPr lang="ko-KR" altLang="en-US" sz="3600" dirty="0"/>
              <a:t> </a:t>
            </a:r>
            <a:r>
              <a:rPr lang="ko-KR" altLang="en-US" sz="3600" b="1" dirty="0"/>
              <a:t>배열</a:t>
            </a:r>
            <a:r>
              <a:rPr lang="ko-KR" altLang="en-US" sz="3600" dirty="0"/>
              <a:t> 다루기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배열의 사칙 연산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크기가 서로 다른 배열끼리 더하기</a:t>
            </a:r>
          </a:p>
          <a:p>
            <a:pPr lvl="2">
              <a:buClr>
                <a:srgbClr val="008000"/>
              </a:buClr>
            </a:pP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(3,)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크기의 배열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arr3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을 정의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D2F20E1D-6F1D-43C7-87C0-4764E785CD39}"/>
              </a:ext>
            </a:extLst>
          </p:cNvPr>
          <p:cNvSpPr/>
          <p:nvPr/>
        </p:nvSpPr>
        <p:spPr>
          <a:xfrm>
            <a:off x="4232929" y="4292316"/>
            <a:ext cx="2448910" cy="430924"/>
          </a:xfrm>
          <a:prstGeom prst="rect">
            <a:avLst/>
          </a:prstGeom>
          <a:solidFill>
            <a:srgbClr val="E8F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F89B432-19DF-4E37-B4E8-C2C504F5E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174" y="4055631"/>
            <a:ext cx="5609651" cy="66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156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05-2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넘파이</a:t>
            </a:r>
            <a:r>
              <a:rPr lang="ko-KR" altLang="en-US" sz="3600" dirty="0" err="1"/>
              <a:t>로</a:t>
            </a:r>
            <a:r>
              <a:rPr lang="ko-KR" altLang="en-US" sz="3600" dirty="0"/>
              <a:t> </a:t>
            </a:r>
            <a:r>
              <a:rPr lang="ko-KR" altLang="en-US" sz="3600" b="1" dirty="0"/>
              <a:t>배열</a:t>
            </a:r>
            <a:r>
              <a:rPr lang="ko-KR" altLang="en-US" sz="3600" dirty="0"/>
              <a:t> 다루기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배열의 사칙 연산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크기가 서로 다른 배열끼리 더하기</a:t>
            </a: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더할 경우 모든 행에 덧셈이 진행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C8578D8-F040-46C3-BDBC-2F9DF54AB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703" y="2477081"/>
            <a:ext cx="3048425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997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05-2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넘파이</a:t>
            </a:r>
            <a:r>
              <a:rPr lang="ko-KR" altLang="en-US" sz="3600" dirty="0" err="1"/>
              <a:t>로</a:t>
            </a:r>
            <a:r>
              <a:rPr lang="ko-KR" altLang="en-US" sz="3600" dirty="0"/>
              <a:t> </a:t>
            </a:r>
            <a:r>
              <a:rPr lang="ko-KR" altLang="en-US" sz="3600" b="1" dirty="0"/>
              <a:t>배열</a:t>
            </a:r>
            <a:r>
              <a:rPr lang="ko-KR" altLang="en-US" sz="3600" dirty="0"/>
              <a:t> 다루기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배열의 사칙 연산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크기가 서로 다른 배열끼리 더하기</a:t>
            </a: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행과 열의 크기가 다 다르면 오류 발생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B8060882-32B2-4156-B302-0F9A508B4C29}"/>
              </a:ext>
            </a:extLst>
          </p:cNvPr>
          <p:cNvGrpSpPr/>
          <p:nvPr/>
        </p:nvGrpSpPr>
        <p:grpSpPr>
          <a:xfrm>
            <a:off x="5981301" y="2620157"/>
            <a:ext cx="5372499" cy="2542867"/>
            <a:chOff x="3366330" y="3463649"/>
            <a:chExt cx="5732616" cy="2713314"/>
          </a:xfrm>
        </p:grpSpPr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D2F20E1D-6F1D-43C7-87C0-4764E785CD39}"/>
                </a:ext>
              </a:extLst>
            </p:cNvPr>
            <p:cNvSpPr/>
            <p:nvPr/>
          </p:nvSpPr>
          <p:spPr>
            <a:xfrm>
              <a:off x="7648601" y="3463649"/>
              <a:ext cx="1450345" cy="1619135"/>
            </a:xfrm>
            <a:prstGeom prst="rect">
              <a:avLst/>
            </a:prstGeom>
            <a:solidFill>
              <a:srgbClr val="E8F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" name="그림 3">
              <a:extLst>
                <a:ext uri="{FF2B5EF4-FFF2-40B4-BE49-F238E27FC236}">
                  <a16:creationId xmlns="" xmlns:a16="http://schemas.microsoft.com/office/drawing/2014/main" id="{1C0382A7-E749-465A-B728-440D65C49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6330" y="3463650"/>
              <a:ext cx="4282271" cy="161913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="" xmlns:a16="http://schemas.microsoft.com/office/drawing/2014/main" id="{5D632958-B5EE-4B1F-A4ED-92F6198DF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6330" y="5045443"/>
              <a:ext cx="5732616" cy="11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5458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05-2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넘파이</a:t>
            </a:r>
            <a:r>
              <a:rPr lang="ko-KR" altLang="en-US" sz="3600" dirty="0" err="1"/>
              <a:t>로</a:t>
            </a:r>
            <a:r>
              <a:rPr lang="ko-KR" altLang="en-US" sz="3600" dirty="0"/>
              <a:t> </a:t>
            </a:r>
            <a:r>
              <a:rPr lang="ko-KR" altLang="en-US" sz="3600" b="1" dirty="0"/>
              <a:t>배열</a:t>
            </a:r>
            <a:r>
              <a:rPr lang="ko-KR" altLang="en-US" sz="3600" dirty="0"/>
              <a:t> 다루기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배열의 사칙 연산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크기가 서로 다른 배열끼리 더하기</a:t>
            </a: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행과 열의 크기를 만족시키면 덧셈 가능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F3D8A7F-9645-4809-B50E-2A74EAB3A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196" y="2410397"/>
            <a:ext cx="3296110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063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05-2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넘파이</a:t>
            </a:r>
            <a:r>
              <a:rPr lang="ko-KR" altLang="en-US" sz="3600" dirty="0" err="1"/>
              <a:t>로</a:t>
            </a:r>
            <a:r>
              <a:rPr lang="ko-KR" altLang="en-US" sz="3600" dirty="0"/>
              <a:t> </a:t>
            </a:r>
            <a:r>
              <a:rPr lang="ko-KR" altLang="en-US" sz="3600" b="1" dirty="0"/>
              <a:t>배열</a:t>
            </a:r>
            <a:r>
              <a:rPr lang="ko-KR" altLang="en-US" sz="3600" dirty="0"/>
              <a:t> 다루기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파이썬 리스트와 배열의 차이점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배열과 리스트는 생김새가 비슷하지만 다름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비교를 위해 배열과 리스트를 생성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5971C29-FAB8-43BA-90A6-E883040A3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521" y="4001294"/>
            <a:ext cx="7220958" cy="183858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219D0B27-679C-4D7E-BD71-87E81CD3CD15}"/>
              </a:ext>
            </a:extLst>
          </p:cNvPr>
          <p:cNvSpPr/>
          <p:nvPr/>
        </p:nvSpPr>
        <p:spPr>
          <a:xfrm>
            <a:off x="2485521" y="4435366"/>
            <a:ext cx="2443831" cy="294289"/>
          </a:xfrm>
          <a:prstGeom prst="rect">
            <a:avLst/>
          </a:prstGeom>
          <a:solidFill>
            <a:srgbClr val="E8F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283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05-2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넘파이</a:t>
            </a:r>
            <a:r>
              <a:rPr lang="ko-KR" altLang="en-US" sz="3600" dirty="0" err="1"/>
              <a:t>로</a:t>
            </a:r>
            <a:r>
              <a:rPr lang="ko-KR" altLang="en-US" sz="3600" dirty="0"/>
              <a:t> </a:t>
            </a:r>
            <a:r>
              <a:rPr lang="ko-KR" altLang="en-US" sz="3600" b="1" dirty="0"/>
              <a:t>배열</a:t>
            </a:r>
            <a:r>
              <a:rPr lang="ko-KR" altLang="en-US" sz="3600" dirty="0"/>
              <a:t> 다루기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파이썬 리스트와 배열의 차이점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번째 원소까지 </a:t>
            </a: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슬라이싱을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해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을 저장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리스트는 오류가 발생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배열은 정상 작동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2E1D18A6-71E5-40B8-9CD2-F932FC4F241C}"/>
              </a:ext>
            </a:extLst>
          </p:cNvPr>
          <p:cNvGrpSpPr/>
          <p:nvPr/>
        </p:nvGrpSpPr>
        <p:grpSpPr>
          <a:xfrm>
            <a:off x="6889875" y="2465068"/>
            <a:ext cx="3311420" cy="3072451"/>
            <a:chOff x="4440289" y="3239449"/>
            <a:chExt cx="3311420" cy="3072451"/>
          </a:xfrm>
        </p:grpSpPr>
        <p:pic>
          <p:nvPicPr>
            <p:cNvPr id="4" name="그림 3">
              <a:extLst>
                <a:ext uri="{FF2B5EF4-FFF2-40B4-BE49-F238E27FC236}">
                  <a16:creationId xmlns="" xmlns:a16="http://schemas.microsoft.com/office/drawing/2014/main" id="{C3584629-ECC3-4FA1-B8FC-5964FF803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40290" y="3239449"/>
              <a:ext cx="3311419" cy="3072451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219D0B27-679C-4D7E-BD71-87E81CD3CD15}"/>
                </a:ext>
              </a:extLst>
            </p:cNvPr>
            <p:cNvSpPr/>
            <p:nvPr/>
          </p:nvSpPr>
          <p:spPr>
            <a:xfrm>
              <a:off x="4440290" y="4498428"/>
              <a:ext cx="3311419" cy="277246"/>
            </a:xfrm>
            <a:prstGeom prst="rect">
              <a:avLst/>
            </a:prstGeom>
            <a:solidFill>
              <a:srgbClr val="E8F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FD86FC3F-1D12-413C-8CE5-0554D57434F7}"/>
                </a:ext>
              </a:extLst>
            </p:cNvPr>
            <p:cNvSpPr/>
            <p:nvPr/>
          </p:nvSpPr>
          <p:spPr>
            <a:xfrm>
              <a:off x="4440289" y="5060449"/>
              <a:ext cx="3311419" cy="277246"/>
            </a:xfrm>
            <a:prstGeom prst="rect">
              <a:avLst/>
            </a:prstGeom>
            <a:solidFill>
              <a:srgbClr val="E8F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5984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05-2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넘파이</a:t>
            </a:r>
            <a:r>
              <a:rPr lang="ko-KR" altLang="en-US" sz="3600" dirty="0" err="1"/>
              <a:t>로</a:t>
            </a:r>
            <a:r>
              <a:rPr lang="ko-KR" altLang="en-US" sz="3600" dirty="0"/>
              <a:t> </a:t>
            </a:r>
            <a:r>
              <a:rPr lang="ko-KR" altLang="en-US" sz="3600" b="1" dirty="0"/>
              <a:t>배열</a:t>
            </a:r>
            <a:r>
              <a:rPr lang="ko-KR" altLang="en-US" sz="3600" dirty="0"/>
              <a:t> 다루기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설문지 데이터 전처리하기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점 만점인 설문 조사 데이터에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를 초과한 수가 있다고 가정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02026120-925F-4EFE-8C97-8F6F915071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800" r="-106"/>
          <a:stretch/>
        </p:blipFill>
        <p:spPr>
          <a:xfrm>
            <a:off x="6096000" y="2592198"/>
            <a:ext cx="4290188" cy="282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6008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05-2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넘파이</a:t>
            </a:r>
            <a:r>
              <a:rPr lang="ko-KR" altLang="en-US" sz="3600" dirty="0" err="1"/>
              <a:t>로</a:t>
            </a:r>
            <a:r>
              <a:rPr lang="ko-KR" altLang="en-US" sz="3600" dirty="0"/>
              <a:t> </a:t>
            </a:r>
            <a:r>
              <a:rPr lang="ko-KR" altLang="en-US" sz="3600" b="1" dirty="0"/>
              <a:t>배열</a:t>
            </a:r>
            <a:r>
              <a:rPr lang="ko-KR" altLang="en-US" sz="3600" dirty="0"/>
              <a:t> 다루기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설문지 데이터 전처리하기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CSV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데이터를 불러오기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quest.csv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파일을 열어 숫자 원소를 실수형으로 바꾼 다음 배열 형태로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quest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객체에 저장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5A9E0411-A81F-4C30-9711-9A881B93003C}"/>
              </a:ext>
            </a:extLst>
          </p:cNvPr>
          <p:cNvGrpSpPr/>
          <p:nvPr/>
        </p:nvGrpSpPr>
        <p:grpSpPr>
          <a:xfrm>
            <a:off x="2905120" y="4001294"/>
            <a:ext cx="6381759" cy="1391767"/>
            <a:chOff x="3409575" y="4539250"/>
            <a:chExt cx="5372850" cy="1171739"/>
          </a:xfrm>
        </p:grpSpPr>
        <p:pic>
          <p:nvPicPr>
            <p:cNvPr id="4" name="그림 3">
              <a:extLst>
                <a:ext uri="{FF2B5EF4-FFF2-40B4-BE49-F238E27FC236}">
                  <a16:creationId xmlns="" xmlns:a16="http://schemas.microsoft.com/office/drawing/2014/main" id="{C874F2AD-8C92-4433-AB04-CEA600550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09575" y="4539250"/>
              <a:ext cx="5372850" cy="1171739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FD86FC3F-1D12-413C-8CE5-0554D57434F7}"/>
                </a:ext>
              </a:extLst>
            </p:cNvPr>
            <p:cNvSpPr/>
            <p:nvPr/>
          </p:nvSpPr>
          <p:spPr>
            <a:xfrm>
              <a:off x="6936828" y="5125119"/>
              <a:ext cx="1845597" cy="277246"/>
            </a:xfrm>
            <a:prstGeom prst="rect">
              <a:avLst/>
            </a:prstGeom>
            <a:solidFill>
              <a:srgbClr val="E8F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9327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05-1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데이터 분석 패키지 </a:t>
            </a:r>
            <a:r>
              <a:rPr lang="ko-KR" altLang="en-US" sz="3600" dirty="0"/>
              <a:t>준비하기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장에서 배울 내용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파이썬을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사용하면 쉽게 데이터 분석 가능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목적에 맞는 패키지를 설치하면 더 쉽게 데이터 분석 가능</a:t>
            </a: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C1AD096-2968-450F-B31E-495AF33FD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204" y="4001294"/>
            <a:ext cx="9259592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792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05-2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넘파이</a:t>
            </a:r>
            <a:r>
              <a:rPr lang="ko-KR" altLang="en-US" sz="3600" dirty="0" err="1"/>
              <a:t>로</a:t>
            </a:r>
            <a:r>
              <a:rPr lang="ko-KR" altLang="en-US" sz="3600" dirty="0"/>
              <a:t> </a:t>
            </a:r>
            <a:r>
              <a:rPr lang="ko-KR" altLang="en-US" sz="3600" b="1" dirty="0"/>
              <a:t>배열</a:t>
            </a:r>
            <a:r>
              <a:rPr lang="ko-KR" altLang="en-US" sz="3600" dirty="0"/>
              <a:t> 다루기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설문지 데이터 전처리하기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데이터 수정하기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보다 큰 원소만 가져와서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로 대체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14AD0BBC-153C-48D5-B860-F14C6CBC9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580" y="2763299"/>
            <a:ext cx="3705225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21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05-2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넘파이</a:t>
            </a:r>
            <a:r>
              <a:rPr lang="ko-KR" altLang="en-US" sz="3600" dirty="0" err="1"/>
              <a:t>로</a:t>
            </a:r>
            <a:r>
              <a:rPr lang="ko-KR" altLang="en-US" sz="3600" dirty="0"/>
              <a:t> </a:t>
            </a:r>
            <a:r>
              <a:rPr lang="ko-KR" altLang="en-US" sz="3600" b="1" dirty="0"/>
              <a:t>배열</a:t>
            </a:r>
            <a:r>
              <a:rPr lang="ko-KR" altLang="en-US" sz="3600" dirty="0"/>
              <a:t> 다루기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설문지 데이터 전처리하기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데이터 수정하기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보다 큰 숫자가 전부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로 바뀐 것을 확인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resultcsv.csv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파일로 저장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72786B9F-42F4-47C8-BCA5-048D6447E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070" y="2306972"/>
            <a:ext cx="4390668" cy="291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044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449FDFCC-51B9-4E2B-A023-55C941579DDF}"/>
              </a:ext>
            </a:extLst>
          </p:cNvPr>
          <p:cNvSpPr txBox="1">
            <a:spLocks/>
          </p:cNvSpPr>
          <p:nvPr/>
        </p:nvSpPr>
        <p:spPr>
          <a:xfrm>
            <a:off x="5433426" y="1905001"/>
            <a:ext cx="1325146" cy="9849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5400" b="1" dirty="0">
                <a:solidFill>
                  <a:schemeClr val="bg1"/>
                </a:solidFill>
              </a:rPr>
              <a:t>05</a:t>
            </a:r>
            <a:endParaRPr kumimoji="1"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5" name="텍스트 개체 틀 1">
            <a:extLst>
              <a:ext uri="{FF2B5EF4-FFF2-40B4-BE49-F238E27FC236}">
                <a16:creationId xmlns="" xmlns:a16="http://schemas.microsoft.com/office/drawing/2014/main" id="{55C4289A-490C-49BA-B354-0843C39FD68B}"/>
              </a:ext>
            </a:extLst>
          </p:cNvPr>
          <p:cNvSpPr txBox="1">
            <a:spLocks/>
          </p:cNvSpPr>
          <p:nvPr/>
        </p:nvSpPr>
        <p:spPr>
          <a:xfrm>
            <a:off x="0" y="3475569"/>
            <a:ext cx="12192000" cy="9849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ko-KR" altLang="en-US" sz="4000" b="1" dirty="0"/>
              <a:t>다양한 패키지로 데이터 분석하기</a:t>
            </a:r>
          </a:p>
        </p:txBody>
      </p:sp>
      <p:sp>
        <p:nvSpPr>
          <p:cNvPr id="6" name="텍스트 개체 틀 2">
            <a:extLst>
              <a:ext uri="{FF2B5EF4-FFF2-40B4-BE49-F238E27FC236}">
                <a16:creationId xmlns="" xmlns:a16="http://schemas.microsoft.com/office/drawing/2014/main" id="{711A4579-55AA-4883-A264-F82E55FA4C62}"/>
              </a:ext>
            </a:extLst>
          </p:cNvPr>
          <p:cNvSpPr txBox="1">
            <a:spLocks/>
          </p:cNvSpPr>
          <p:nvPr/>
        </p:nvSpPr>
        <p:spPr>
          <a:xfrm>
            <a:off x="3386136" y="4586358"/>
            <a:ext cx="5419725" cy="12394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2000" dirty="0"/>
              <a:t>05-3 </a:t>
            </a:r>
            <a:r>
              <a:rPr kumimoji="1" lang="ko-KR" altLang="en-US" sz="2000" dirty="0" err="1"/>
              <a:t>넘파이로</a:t>
            </a:r>
            <a:r>
              <a:rPr kumimoji="1" lang="ko-KR" altLang="en-US" sz="2000" dirty="0"/>
              <a:t> 사업성 분석하기</a:t>
            </a:r>
            <a:endParaRPr kumimoji="1" lang="en-US" altLang="ko-KR" sz="2000" dirty="0"/>
          </a:p>
          <a:p>
            <a:pPr marL="0" indent="0">
              <a:buNone/>
            </a:pPr>
            <a:r>
              <a:rPr kumimoji="1" lang="en-US" altLang="ko-KR" sz="2000" dirty="0"/>
              <a:t>05-4 </a:t>
            </a:r>
            <a:r>
              <a:rPr kumimoji="1" lang="ko-KR" altLang="en-US" sz="2000" dirty="0" err="1"/>
              <a:t>판다스로</a:t>
            </a:r>
            <a:r>
              <a:rPr kumimoji="1" lang="ko-KR" altLang="en-US" sz="2000" dirty="0"/>
              <a:t> 데이터프레임 만들기</a:t>
            </a:r>
            <a:endParaRPr kumimoji="1"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0652363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05-3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넘파이</a:t>
            </a:r>
            <a:r>
              <a:rPr lang="ko-KR" altLang="en-US" sz="3600" dirty="0" err="1"/>
              <a:t>로</a:t>
            </a:r>
            <a:r>
              <a:rPr lang="ko-KR" altLang="en-US" sz="3600" dirty="0"/>
              <a:t> </a:t>
            </a:r>
            <a:r>
              <a:rPr lang="ko-KR" altLang="en-US" sz="3600" b="1" dirty="0"/>
              <a:t>사업성 분석</a:t>
            </a:r>
            <a:r>
              <a:rPr lang="ko-KR" altLang="en-US" sz="3600" dirty="0"/>
              <a:t>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사업성 분석이란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사업성 분석이란 사업을 했을 때 이익과 손해가 어느정도 나올지 예측하는 것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경제적 타당성의 개념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순현재가치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할인된 현금 흐름의 값을 모두 더한 값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내부수익률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ko-KR" alt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순현재가치를</a:t>
            </a:r>
            <a:r>
              <a:rPr lang="ko-KR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으로 만드는 할인율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3520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05-3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넘파이</a:t>
            </a:r>
            <a:r>
              <a:rPr lang="ko-KR" altLang="en-US" sz="3600" dirty="0" err="1"/>
              <a:t>로</a:t>
            </a:r>
            <a:r>
              <a:rPr lang="ko-KR" altLang="en-US" sz="3600" dirty="0"/>
              <a:t> </a:t>
            </a:r>
            <a:r>
              <a:rPr lang="ko-KR" altLang="en-US" sz="3600" b="1" dirty="0"/>
              <a:t>사업성 분석</a:t>
            </a:r>
            <a:r>
              <a:rPr lang="ko-KR" altLang="en-US" sz="3600" dirty="0"/>
              <a:t>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재무적 타당성의 세부 지표</a:t>
            </a: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9CFC96B4-22B0-482C-8B71-8000B1BBA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842" y="2523313"/>
            <a:ext cx="6412315" cy="347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7087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05-3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넘파이</a:t>
            </a:r>
            <a:r>
              <a:rPr lang="ko-KR" altLang="en-US" sz="3600" dirty="0" err="1"/>
              <a:t>로</a:t>
            </a:r>
            <a:r>
              <a:rPr lang="ko-KR" altLang="en-US" sz="3600" dirty="0"/>
              <a:t> </a:t>
            </a:r>
            <a:r>
              <a:rPr lang="ko-KR" altLang="en-US" sz="3600" b="1" dirty="0"/>
              <a:t>사업성 분석</a:t>
            </a:r>
            <a:r>
              <a:rPr lang="ko-KR" altLang="en-US" sz="3600" dirty="0"/>
              <a:t>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자본의 현재 가치 구하기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넘파이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임포트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할인율과 현금 흐름 설정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할인율은 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5%,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현금 흐름은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억원이라고 가정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(1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이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억원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311B77AD-E7AD-4908-8040-7EC49C2FC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338" y="2625928"/>
            <a:ext cx="3817415" cy="198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7060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05-3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넘파이</a:t>
            </a:r>
            <a:r>
              <a:rPr lang="ko-KR" altLang="en-US" sz="3600" dirty="0" err="1"/>
              <a:t>로</a:t>
            </a:r>
            <a:r>
              <a:rPr lang="ko-KR" altLang="en-US" sz="3600" dirty="0"/>
              <a:t> </a:t>
            </a:r>
            <a:r>
              <a:rPr lang="ko-KR" altLang="en-US" sz="3600" b="1" dirty="0"/>
              <a:t>사업성 분석</a:t>
            </a:r>
            <a:r>
              <a:rPr lang="ko-KR" altLang="en-US" sz="3600" dirty="0"/>
              <a:t>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자본의 현재 가치 구하기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현재 가치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(PV)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를 구하는 공식을 함수로 구현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582BB2C-7AD6-46D6-9C8E-EAA3076D6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555" y="4001294"/>
            <a:ext cx="6006890" cy="88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77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05-3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넘파이</a:t>
            </a:r>
            <a:r>
              <a:rPr lang="ko-KR" altLang="en-US" sz="3600" dirty="0" err="1"/>
              <a:t>로</a:t>
            </a:r>
            <a:r>
              <a:rPr lang="ko-KR" altLang="en-US" sz="3600" dirty="0"/>
              <a:t> </a:t>
            </a:r>
            <a:r>
              <a:rPr lang="ko-KR" altLang="en-US" sz="3600" b="1" dirty="0"/>
              <a:t>사업성 분석</a:t>
            </a:r>
            <a:r>
              <a:rPr lang="ko-KR" altLang="en-US" sz="3600" dirty="0"/>
              <a:t>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자본의 현재 가치 구하기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완공 후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1, 2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년 차일 때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현재 가치 구하기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57EB9E12-7C12-4333-AEE7-3CE67986E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60325"/>
            <a:ext cx="4236712" cy="213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722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05-3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넘파이</a:t>
            </a:r>
            <a:r>
              <a:rPr lang="ko-KR" altLang="en-US" sz="3600" dirty="0" err="1"/>
              <a:t>로</a:t>
            </a:r>
            <a:r>
              <a:rPr lang="ko-KR" altLang="en-US" sz="3600" dirty="0"/>
              <a:t> </a:t>
            </a:r>
            <a:r>
              <a:rPr lang="ko-KR" altLang="en-US" sz="3600" b="1" dirty="0"/>
              <a:t>사업성 분석</a:t>
            </a:r>
            <a:r>
              <a:rPr lang="ko-KR" altLang="en-US" sz="3600" dirty="0"/>
              <a:t>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자본의 현재 가치 구하기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년 동안 발생할 현재 가치 구하기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9C4C23E-A780-415F-937E-499A22F4D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740" y="1825625"/>
            <a:ext cx="3509898" cy="424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77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05-3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넘파이</a:t>
            </a:r>
            <a:r>
              <a:rPr lang="ko-KR" altLang="en-US" sz="3600" dirty="0" err="1"/>
              <a:t>로</a:t>
            </a:r>
            <a:r>
              <a:rPr lang="ko-KR" altLang="en-US" sz="3600" dirty="0"/>
              <a:t> </a:t>
            </a:r>
            <a:r>
              <a:rPr lang="ko-KR" altLang="en-US" sz="3600" b="1" dirty="0"/>
              <a:t>사업성 분석</a:t>
            </a:r>
            <a:r>
              <a:rPr lang="ko-KR" altLang="en-US" sz="3600" dirty="0"/>
              <a:t>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이런 상황이라면</a:t>
            </a:r>
            <a:r>
              <a:rPr lang="en-US" altLang="ko-KR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놀이공원의 사업성이 어느 정도인지 계산하기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67A349C-EA69-4A3B-80C2-981076CF2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489" y="2645979"/>
            <a:ext cx="280987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30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05-1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데이터 분석 패키지 </a:t>
            </a:r>
            <a:r>
              <a:rPr lang="ko-KR" altLang="en-US" sz="3600" dirty="0"/>
              <a:t>준비하기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 분석 패키지 설치하기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필요한 패키지를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pip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명령어로 설치 가능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0A1FED6-CF3B-40F6-991A-7778CAD5A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062" y="3429000"/>
            <a:ext cx="509587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5858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05-3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넘파이</a:t>
            </a:r>
            <a:r>
              <a:rPr lang="ko-KR" altLang="en-US" sz="3600" dirty="0" err="1"/>
              <a:t>로</a:t>
            </a:r>
            <a:r>
              <a:rPr lang="ko-KR" altLang="en-US" sz="3600" dirty="0"/>
              <a:t> </a:t>
            </a:r>
            <a:r>
              <a:rPr lang="ko-KR" altLang="en-US" sz="3600" b="1" dirty="0"/>
              <a:t>사업성 분석</a:t>
            </a:r>
            <a:r>
              <a:rPr lang="ko-KR" altLang="en-US" sz="3600" dirty="0"/>
              <a:t>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놀이공원 사업의 사업성 분석하기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놀이공원 사업의 현금 흐름 자료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단위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억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66DD15B9-0F4C-4BC9-94C2-E20745BB3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75" y="3429000"/>
            <a:ext cx="8611249" cy="271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026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05-3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넘파이</a:t>
            </a:r>
            <a:r>
              <a:rPr lang="ko-KR" altLang="en-US" sz="3600" dirty="0" err="1"/>
              <a:t>로</a:t>
            </a:r>
            <a:r>
              <a:rPr lang="ko-KR" altLang="en-US" sz="3600" dirty="0"/>
              <a:t> </a:t>
            </a:r>
            <a:r>
              <a:rPr lang="ko-KR" altLang="en-US" sz="3600" b="1" dirty="0"/>
              <a:t>사업성 분석</a:t>
            </a:r>
            <a:r>
              <a:rPr lang="ko-KR" altLang="en-US" sz="3600" dirty="0"/>
              <a:t>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놀이공원 사업의 사업성 분석하기</a:t>
            </a: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세부 지표 값 구하기</a:t>
            </a: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loss: 1, 2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년 차에 발생한 비용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profit: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이후에 발생한 이익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B5C9C48E-F243-43B7-90C8-C35AA2B4014B}"/>
              </a:ext>
            </a:extLst>
          </p:cNvPr>
          <p:cNvGrpSpPr/>
          <p:nvPr/>
        </p:nvGrpSpPr>
        <p:grpSpPr>
          <a:xfrm>
            <a:off x="5707114" y="2335822"/>
            <a:ext cx="5646686" cy="3330944"/>
            <a:chOff x="5707114" y="2335822"/>
            <a:chExt cx="5646686" cy="3330944"/>
          </a:xfrm>
        </p:grpSpPr>
        <p:pic>
          <p:nvPicPr>
            <p:cNvPr id="4" name="그림 3">
              <a:extLst>
                <a:ext uri="{FF2B5EF4-FFF2-40B4-BE49-F238E27FC236}">
                  <a16:creationId xmlns="" xmlns:a16="http://schemas.microsoft.com/office/drawing/2014/main" id="{9B08B0A8-EFB7-48E1-8E7F-92DC1F025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2091" y="2335822"/>
              <a:ext cx="5641709" cy="3330944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08589922-0798-47BD-96F2-74627918FE81}"/>
                </a:ext>
              </a:extLst>
            </p:cNvPr>
            <p:cNvSpPr/>
            <p:nvPr/>
          </p:nvSpPr>
          <p:spPr>
            <a:xfrm>
              <a:off x="5707117" y="2554014"/>
              <a:ext cx="1849821" cy="199696"/>
            </a:xfrm>
            <a:prstGeom prst="rect">
              <a:avLst/>
            </a:prstGeom>
            <a:solidFill>
              <a:srgbClr val="E8F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66B0A0EE-832E-4289-B6EB-DC33CCE07ADE}"/>
                </a:ext>
              </a:extLst>
            </p:cNvPr>
            <p:cNvSpPr/>
            <p:nvPr/>
          </p:nvSpPr>
          <p:spPr>
            <a:xfrm>
              <a:off x="5707116" y="3439510"/>
              <a:ext cx="1849821" cy="199696"/>
            </a:xfrm>
            <a:prstGeom prst="rect">
              <a:avLst/>
            </a:prstGeom>
            <a:solidFill>
              <a:srgbClr val="E8F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="" xmlns:a16="http://schemas.microsoft.com/office/drawing/2014/main" id="{BF6564DA-FEA9-402A-84EE-7B7EDBF71870}"/>
                </a:ext>
              </a:extLst>
            </p:cNvPr>
            <p:cNvSpPr/>
            <p:nvPr/>
          </p:nvSpPr>
          <p:spPr>
            <a:xfrm>
              <a:off x="5707115" y="4539999"/>
              <a:ext cx="3741685" cy="199696"/>
            </a:xfrm>
            <a:prstGeom prst="rect">
              <a:avLst/>
            </a:prstGeom>
            <a:solidFill>
              <a:srgbClr val="E8F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86DA8C58-D855-4CAD-B5C6-8DD10416D8FE}"/>
                </a:ext>
              </a:extLst>
            </p:cNvPr>
            <p:cNvSpPr/>
            <p:nvPr/>
          </p:nvSpPr>
          <p:spPr>
            <a:xfrm>
              <a:off x="5707114" y="5249892"/>
              <a:ext cx="3741685" cy="199696"/>
            </a:xfrm>
            <a:prstGeom prst="rect">
              <a:avLst/>
            </a:prstGeom>
            <a:solidFill>
              <a:srgbClr val="E8F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3474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05-3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넘파이</a:t>
            </a:r>
            <a:r>
              <a:rPr lang="ko-KR" altLang="en-US" sz="3600" dirty="0" err="1"/>
              <a:t>로</a:t>
            </a:r>
            <a:r>
              <a:rPr lang="ko-KR" altLang="en-US" sz="3600" dirty="0"/>
              <a:t> </a:t>
            </a:r>
            <a:r>
              <a:rPr lang="ko-KR" altLang="en-US" sz="3600" b="1" dirty="0"/>
              <a:t>사업성 분석</a:t>
            </a:r>
            <a:r>
              <a:rPr lang="ko-KR" altLang="en-US" sz="3600" dirty="0"/>
              <a:t>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놀이공원 사업의 사업성 분석하기</a:t>
            </a:r>
            <a:r>
              <a:rPr lang="en-US" altLang="ko-KR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순현재가치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(NPV)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와 내부수익률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(IRR)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구하기</a:t>
            </a: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넘파이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내장 함수를 활용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C81108BF-6E38-4D5E-94E0-7498DCFFB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287" y="4001294"/>
            <a:ext cx="682942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292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05-3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넘파이</a:t>
            </a:r>
            <a:r>
              <a:rPr lang="ko-KR" altLang="en-US" sz="3600" dirty="0" err="1"/>
              <a:t>로</a:t>
            </a:r>
            <a:r>
              <a:rPr lang="ko-KR" altLang="en-US" sz="3600" dirty="0"/>
              <a:t> </a:t>
            </a:r>
            <a:r>
              <a:rPr lang="ko-KR" altLang="en-US" sz="3600" b="1" dirty="0"/>
              <a:t>사업성 분석</a:t>
            </a:r>
            <a:r>
              <a:rPr lang="ko-KR" altLang="en-US" sz="3600" dirty="0"/>
              <a:t>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놀이공원 사업의 사업성 분석하기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순현재가치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(NPV)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와 내부수익률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(IRR)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구하기 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할인율은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4.5%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로 가정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순현재가치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약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174.4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억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내부수익률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: 6.4%</a:t>
            </a: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DF0933A7-2FCD-41A1-8961-7E7436B30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227664"/>
            <a:ext cx="4220164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816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05-4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판다스</a:t>
            </a:r>
            <a:r>
              <a:rPr lang="ko-KR" altLang="en-US" sz="3600" dirty="0" err="1"/>
              <a:t>로</a:t>
            </a:r>
            <a:r>
              <a:rPr lang="ko-KR" altLang="en-US" sz="3600" b="1" dirty="0"/>
              <a:t> 데이터프레임</a:t>
            </a:r>
            <a:r>
              <a:rPr lang="ko-KR" altLang="en-US" sz="3600" dirty="0"/>
              <a:t>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데이터프레임이란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데이터를 쉽게 가공하기 위한 틀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함수를 사용하여 </a:t>
            </a: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딕셔너리형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자료를 </a:t>
            </a: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판다스로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가공 가능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26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05-4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판다스</a:t>
            </a:r>
            <a:r>
              <a:rPr lang="ko-KR" altLang="en-US" sz="3600" dirty="0" err="1"/>
              <a:t>로</a:t>
            </a:r>
            <a:r>
              <a:rPr lang="ko-KR" altLang="en-US" sz="3600" b="1" dirty="0"/>
              <a:t> 데이터프레임</a:t>
            </a:r>
            <a:r>
              <a:rPr lang="ko-KR" altLang="en-US" sz="3600" dirty="0"/>
              <a:t>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데이터프레임이란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CC346466-0F6E-4336-8684-8873E54B8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284" y="2906938"/>
            <a:ext cx="2288188" cy="214761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135FEBBA-C498-49E8-98A4-ACEFAD5C0EDF}"/>
              </a:ext>
            </a:extLst>
          </p:cNvPr>
          <p:cNvGrpSpPr/>
          <p:nvPr/>
        </p:nvGrpSpPr>
        <p:grpSpPr>
          <a:xfrm>
            <a:off x="1169058" y="2900250"/>
            <a:ext cx="4965383" cy="2150961"/>
            <a:chOff x="3314953" y="3900632"/>
            <a:chExt cx="5566288" cy="2411268"/>
          </a:xfrm>
        </p:grpSpPr>
        <p:pic>
          <p:nvPicPr>
            <p:cNvPr id="7" name="그림 6">
              <a:extLst>
                <a:ext uri="{FF2B5EF4-FFF2-40B4-BE49-F238E27FC236}">
                  <a16:creationId xmlns="" xmlns:a16="http://schemas.microsoft.com/office/drawing/2014/main" id="{898B436E-3564-48C0-A138-33C33AD03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953" y="3900632"/>
              <a:ext cx="5562094" cy="2411268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9E2A1968-31AE-44C0-9779-1EA42C26B055}"/>
                </a:ext>
              </a:extLst>
            </p:cNvPr>
            <p:cNvSpPr/>
            <p:nvPr/>
          </p:nvSpPr>
          <p:spPr>
            <a:xfrm>
              <a:off x="3352800" y="4235669"/>
              <a:ext cx="5528441" cy="399393"/>
            </a:xfrm>
            <a:prstGeom prst="rect">
              <a:avLst/>
            </a:prstGeom>
            <a:solidFill>
              <a:srgbClr val="E8F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0F9FC419-AE71-463F-89C5-C8F86F870E8B}"/>
                </a:ext>
              </a:extLst>
            </p:cNvPr>
            <p:cNvSpPr/>
            <p:nvPr/>
          </p:nvSpPr>
          <p:spPr>
            <a:xfrm>
              <a:off x="3331779" y="5654074"/>
              <a:ext cx="5528441" cy="399393"/>
            </a:xfrm>
            <a:prstGeom prst="rect">
              <a:avLst/>
            </a:prstGeom>
            <a:solidFill>
              <a:srgbClr val="E8F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화살표: 오른쪽 4">
            <a:extLst>
              <a:ext uri="{FF2B5EF4-FFF2-40B4-BE49-F238E27FC236}">
                <a16:creationId xmlns="" xmlns:a16="http://schemas.microsoft.com/office/drawing/2014/main" id="{2B4D849A-9313-4376-8387-5A2E6A2EC92C}"/>
              </a:ext>
            </a:extLst>
          </p:cNvPr>
          <p:cNvSpPr/>
          <p:nvPr/>
        </p:nvSpPr>
        <p:spPr>
          <a:xfrm>
            <a:off x="6610525" y="3733101"/>
            <a:ext cx="704675" cy="427838"/>
          </a:xfrm>
          <a:prstGeom prst="rightArrow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7269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05-4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판다스</a:t>
            </a:r>
            <a:r>
              <a:rPr lang="ko-KR" altLang="en-US" sz="3600" dirty="0" err="1"/>
              <a:t>로</a:t>
            </a:r>
            <a:r>
              <a:rPr lang="ko-KR" altLang="en-US" sz="3600" b="1" dirty="0"/>
              <a:t> 데이터프레임</a:t>
            </a:r>
            <a:r>
              <a:rPr lang="ko-KR" altLang="en-US" sz="3600" dirty="0"/>
              <a:t>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합계 </a:t>
            </a:r>
            <a:r>
              <a:rPr lang="en-US" altLang="ko-KR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Sum() </a:t>
            </a: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sum()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으로 특정 값들의 합계를 구할 수 있음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숫자형인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와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score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가 </a:t>
            </a: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합쳐짐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07BAD5C5-9DC6-4FB6-8800-EC5CCE266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453" y="2590829"/>
            <a:ext cx="3391373" cy="209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469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05-4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판다스</a:t>
            </a:r>
            <a:r>
              <a:rPr lang="ko-KR" altLang="en-US" sz="3600" dirty="0" err="1"/>
              <a:t>로</a:t>
            </a:r>
            <a:r>
              <a:rPr lang="ko-KR" altLang="en-US" sz="3600" b="1" dirty="0"/>
              <a:t> 데이터프레임</a:t>
            </a:r>
            <a:r>
              <a:rPr lang="ko-KR" altLang="en-US" sz="3600" dirty="0"/>
              <a:t>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평균 </a:t>
            </a:r>
            <a:r>
              <a:rPr lang="en-US" altLang="ko-KR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mean() </a:t>
            </a: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mean()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으로 특정 값들의 평균을 구할 수 있음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숫자형인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와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score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의 평균을 구함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CB18381F-F012-4153-9A3C-B6C4D5D07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898" y="2608977"/>
            <a:ext cx="2467236" cy="201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1372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05-4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판다스</a:t>
            </a:r>
            <a:r>
              <a:rPr lang="ko-KR" altLang="en-US" sz="3600" dirty="0" err="1"/>
              <a:t>로</a:t>
            </a:r>
            <a:r>
              <a:rPr lang="ko-KR" altLang="en-US" sz="3600" b="1" dirty="0"/>
              <a:t> 데이터프레임</a:t>
            </a:r>
            <a:r>
              <a:rPr lang="ko-KR" altLang="en-US" sz="3600" dirty="0"/>
              <a:t>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 선택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딕셔너리처럼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선택 가능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676E4539-E9FF-4B93-9AE5-AED9C75F114E}"/>
              </a:ext>
            </a:extLst>
          </p:cNvPr>
          <p:cNvSpPr/>
          <p:nvPr/>
        </p:nvSpPr>
        <p:spPr>
          <a:xfrm>
            <a:off x="3026979" y="4928860"/>
            <a:ext cx="1923393" cy="399393"/>
          </a:xfrm>
          <a:prstGeom prst="rect">
            <a:avLst/>
          </a:prstGeom>
          <a:solidFill>
            <a:srgbClr val="E8F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4945B020-14D3-4D89-8AFD-F60864E62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145" y="3419473"/>
            <a:ext cx="3019846" cy="25340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9F77F34B-D305-4B75-84C5-43E34082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839" y="3428750"/>
            <a:ext cx="3203726" cy="252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776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05-4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판다스</a:t>
            </a:r>
            <a:r>
              <a:rPr lang="ko-KR" altLang="en-US" sz="3600" dirty="0" err="1"/>
              <a:t>로</a:t>
            </a:r>
            <a:r>
              <a:rPr lang="ko-KR" altLang="en-US" sz="3600" b="1" dirty="0"/>
              <a:t> 데이터프레임</a:t>
            </a:r>
            <a:r>
              <a:rPr lang="ko-KR" altLang="en-US" sz="3600" dirty="0"/>
              <a:t>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이런 상황이라면</a:t>
            </a:r>
            <a:r>
              <a:rPr lang="en-US" altLang="ko-KR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아파트 실거래가 정보를 마음대로 살펴보고 싶을 경우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정보는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CSV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로 </a:t>
            </a: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이루어져있음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1C9313C8-8D7F-4B50-A55D-1113EFACE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950" y="2416065"/>
            <a:ext cx="375285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25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05-2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넘파이</a:t>
            </a:r>
            <a:r>
              <a:rPr lang="ko-KR" altLang="en-US" sz="3600" dirty="0" err="1"/>
              <a:t>로</a:t>
            </a:r>
            <a:r>
              <a:rPr lang="ko-KR" altLang="en-US" sz="3600" dirty="0"/>
              <a:t> </a:t>
            </a:r>
            <a:r>
              <a:rPr lang="ko-KR" altLang="en-US" sz="3600" b="1" dirty="0"/>
              <a:t>배열</a:t>
            </a:r>
            <a:r>
              <a:rPr lang="ko-KR" altLang="en-US" sz="3600" dirty="0"/>
              <a:t> 다루기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넘파이</a:t>
            </a: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소개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넘파이는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배열과 행렬을 쉽게 사용하게 해주는 패키지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속도가 매우 빠르고 응용이 쉬움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755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05-4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판다스</a:t>
            </a:r>
            <a:r>
              <a:rPr lang="ko-KR" altLang="en-US" sz="3600" dirty="0" err="1"/>
              <a:t>로</a:t>
            </a:r>
            <a:r>
              <a:rPr lang="ko-KR" altLang="en-US" sz="3600" b="1" dirty="0"/>
              <a:t> 데이터프레임</a:t>
            </a:r>
            <a:r>
              <a:rPr lang="ko-KR" altLang="en-US" sz="3600" dirty="0"/>
              <a:t>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CSV </a:t>
            </a: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파일 불러와 데이터프레임으로 만들기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억 원 미만의 아파트 정보가 담긴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CSV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파일 준비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(5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장 실습 파일 중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apt.csv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참고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7E00A80-FBE1-414F-98AF-AA70D8967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990" y="3228959"/>
            <a:ext cx="6330020" cy="294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013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05-4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판다스</a:t>
            </a:r>
            <a:r>
              <a:rPr lang="ko-KR" altLang="en-US" sz="3600" dirty="0" err="1"/>
              <a:t>로</a:t>
            </a:r>
            <a:r>
              <a:rPr lang="ko-KR" altLang="en-US" sz="3600" b="1" dirty="0"/>
              <a:t> 데이터프레임</a:t>
            </a:r>
            <a:r>
              <a:rPr lang="ko-KR" altLang="en-US" sz="3600" dirty="0"/>
              <a:t>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CSV </a:t>
            </a: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파일 불러와 데이터프레임으로 만들기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데이터 가공에 필요한 모듈을 </a:t>
            </a: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임포트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5C982E71-0336-4A75-8C1E-48074D14F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444" y="3774791"/>
            <a:ext cx="4925112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8882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05-4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판다스</a:t>
            </a:r>
            <a:r>
              <a:rPr lang="ko-KR" altLang="en-US" sz="3600" dirty="0" err="1"/>
              <a:t>로</a:t>
            </a:r>
            <a:r>
              <a:rPr lang="ko-KR" altLang="en-US" sz="3600" b="1" dirty="0"/>
              <a:t> 데이터프레임</a:t>
            </a:r>
            <a:r>
              <a:rPr lang="ko-KR" altLang="en-US" sz="3600" dirty="0"/>
              <a:t>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CSV </a:t>
            </a: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파일 불러와 데이터프레임으로 만들기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판다스에서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바로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CSV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파일 읽기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인코딩 오류가 발생할 수 있으므로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encoding = ‘cp949’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를 추가로 입력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4D52FA61-C48C-47B2-967E-77EC5B3A2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43" y="4185852"/>
            <a:ext cx="6373114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6638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05-4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판다스</a:t>
            </a:r>
            <a:r>
              <a:rPr lang="ko-KR" altLang="en-US" sz="3600" dirty="0" err="1"/>
              <a:t>로</a:t>
            </a:r>
            <a:r>
              <a:rPr lang="ko-KR" altLang="en-US" sz="3600" b="1" dirty="0"/>
              <a:t> 데이터프레임</a:t>
            </a:r>
            <a:r>
              <a:rPr lang="ko-KR" altLang="en-US" sz="3600" dirty="0"/>
              <a:t>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데이터프레임 살펴보기</a:t>
            </a: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head()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를 통하여 앞쪽 데이터 확인 가능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5668E6DB-C234-4F75-83AC-9DAC28541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859" y="3429000"/>
            <a:ext cx="6446281" cy="225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5585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05-4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판다스</a:t>
            </a:r>
            <a:r>
              <a:rPr lang="ko-KR" altLang="en-US" sz="3600" dirty="0" err="1"/>
              <a:t>로</a:t>
            </a:r>
            <a:r>
              <a:rPr lang="ko-KR" altLang="en-US" sz="3600" b="1" dirty="0"/>
              <a:t> 데이터프레임</a:t>
            </a:r>
            <a:r>
              <a:rPr lang="ko-KR" altLang="en-US" sz="3600" dirty="0"/>
              <a:t>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데이터프레임 살펴보기</a:t>
            </a: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tail()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를 통하여 뒤쪽 데이터 확인 가능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CE501F5C-89CF-4F47-B436-F5D158EE6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508" y="3429000"/>
            <a:ext cx="6460983" cy="227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9649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05-4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판다스</a:t>
            </a:r>
            <a:r>
              <a:rPr lang="ko-KR" altLang="en-US" sz="3600" dirty="0" err="1"/>
              <a:t>로</a:t>
            </a:r>
            <a:r>
              <a:rPr lang="ko-KR" altLang="en-US" sz="3600" b="1" dirty="0"/>
              <a:t> 데이터프레임</a:t>
            </a:r>
            <a:r>
              <a:rPr lang="ko-KR" altLang="en-US" sz="3600" dirty="0"/>
              <a:t>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데이터프레임 살펴보기</a:t>
            </a: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df.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지역 으로 지역 열을 모두 출력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672E0899-3B72-4B5D-918D-3D786D999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972" y="2200094"/>
            <a:ext cx="2436445" cy="36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9456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05-4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판다스</a:t>
            </a:r>
            <a:r>
              <a:rPr lang="ko-KR" altLang="en-US" sz="3600" dirty="0" err="1"/>
              <a:t>로</a:t>
            </a:r>
            <a:r>
              <a:rPr lang="ko-KR" altLang="en-US" sz="3600" b="1" dirty="0"/>
              <a:t> 데이터프레임</a:t>
            </a:r>
            <a:r>
              <a:rPr lang="ko-KR" altLang="en-US" sz="3600" dirty="0"/>
              <a:t>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데이터프레임 살펴보기</a:t>
            </a: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조건별로 출력하기</a:t>
            </a:r>
          </a:p>
          <a:p>
            <a:pPr lvl="2">
              <a:buClr>
                <a:srgbClr val="008000"/>
              </a:buClr>
            </a:pP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면적 열에서 값이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130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초과인 데이터만 출력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AD4ABE1-E7C9-46B9-ADB3-C2FC82B27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459" y="2229396"/>
            <a:ext cx="1981477" cy="35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020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05-4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판다스</a:t>
            </a:r>
            <a:r>
              <a:rPr lang="ko-KR" altLang="en-US" sz="3600" dirty="0" err="1"/>
              <a:t>로</a:t>
            </a:r>
            <a:r>
              <a:rPr lang="ko-KR" altLang="en-US" sz="3600" b="1" dirty="0"/>
              <a:t> 데이터프레임</a:t>
            </a:r>
            <a:r>
              <a:rPr lang="ko-KR" altLang="en-US" sz="3600" dirty="0"/>
              <a:t>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데이터프레임 살펴보기</a:t>
            </a: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조건별로 출력하기</a:t>
            </a:r>
          </a:p>
          <a:p>
            <a:pPr lvl="2">
              <a:buClr>
                <a:srgbClr val="008000"/>
              </a:buClr>
            </a:pP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면적이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130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초과인 데이터프레임을 출력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1882F30E-4790-48D5-BD23-3032595421B6}"/>
              </a:ext>
            </a:extLst>
          </p:cNvPr>
          <p:cNvGrpSpPr/>
          <p:nvPr/>
        </p:nvGrpSpPr>
        <p:grpSpPr>
          <a:xfrm>
            <a:off x="6096000" y="2435775"/>
            <a:ext cx="5123517" cy="3131038"/>
            <a:chOff x="3408024" y="3026596"/>
            <a:chExt cx="5375952" cy="3285304"/>
          </a:xfrm>
        </p:grpSpPr>
        <p:pic>
          <p:nvPicPr>
            <p:cNvPr id="4" name="그림 3">
              <a:extLst>
                <a:ext uri="{FF2B5EF4-FFF2-40B4-BE49-F238E27FC236}">
                  <a16:creationId xmlns="" xmlns:a16="http://schemas.microsoft.com/office/drawing/2014/main" id="{BEEE7392-2F52-47D8-BA25-22668941D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08024" y="3026596"/>
              <a:ext cx="5375952" cy="3285304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22D53B8C-910A-4DA6-BC68-94AB1FD4B877}"/>
                </a:ext>
              </a:extLst>
            </p:cNvPr>
            <p:cNvSpPr/>
            <p:nvPr/>
          </p:nvSpPr>
          <p:spPr>
            <a:xfrm>
              <a:off x="5202621" y="3100552"/>
              <a:ext cx="3005958" cy="168165"/>
            </a:xfrm>
            <a:prstGeom prst="rect">
              <a:avLst/>
            </a:prstGeom>
            <a:solidFill>
              <a:srgbClr val="E8F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81321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05-4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판다스</a:t>
            </a:r>
            <a:r>
              <a:rPr lang="ko-KR" altLang="en-US" sz="3600" dirty="0" err="1"/>
              <a:t>로</a:t>
            </a:r>
            <a:r>
              <a:rPr lang="ko-KR" altLang="en-US" sz="3600" b="1" dirty="0"/>
              <a:t> 데이터프레임</a:t>
            </a:r>
            <a:r>
              <a:rPr lang="ko-KR" altLang="en-US" sz="3600" dirty="0"/>
              <a:t>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데이터프레임 살펴보기</a:t>
            </a: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조건별로 출력하기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면적이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130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초과인 데이터프레임 중 가격 열만 출력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C2CA6DBC-D331-4DFF-8335-283F2EC5E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9532" y="2032924"/>
            <a:ext cx="2558881" cy="393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021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05-4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판다스</a:t>
            </a:r>
            <a:r>
              <a:rPr lang="ko-KR" altLang="en-US" sz="3600" dirty="0" err="1"/>
              <a:t>로</a:t>
            </a:r>
            <a:r>
              <a:rPr lang="ko-KR" altLang="en-US" sz="3600" b="1" dirty="0"/>
              <a:t> 데이터프레임</a:t>
            </a:r>
            <a:r>
              <a:rPr lang="ko-KR" altLang="en-US" sz="3600" dirty="0"/>
              <a:t>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데이터프레임 살펴보기</a:t>
            </a: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조건별로 출력하기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추가 합조건은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‘&amp;’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로 추가 가능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E5238431-8FCA-4D96-B40D-1134FC4CF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73217"/>
            <a:ext cx="4351880" cy="345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559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05-2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넘파이</a:t>
            </a:r>
            <a:r>
              <a:rPr lang="ko-KR" altLang="en-US" sz="3600" dirty="0" err="1"/>
              <a:t>로</a:t>
            </a:r>
            <a:r>
              <a:rPr lang="ko-KR" altLang="en-US" sz="3600" dirty="0"/>
              <a:t> </a:t>
            </a:r>
            <a:r>
              <a:rPr lang="ko-KR" altLang="en-US" sz="3600" b="1" dirty="0"/>
              <a:t>배열</a:t>
            </a:r>
            <a:r>
              <a:rPr lang="ko-KR" altLang="en-US" sz="3600" dirty="0"/>
              <a:t> 다루기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넘파이로</a:t>
            </a: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배열 정의하기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넘파이를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사용하기 위해서 </a:t>
            </a: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임포트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넘파이로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배열 정의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5572DE4B-91B8-4CEB-BFF1-4C0383B4F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613685"/>
            <a:ext cx="3134162" cy="581106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1F85FAEC-B8EE-4DF8-A2C6-AA7EA95D66FC}"/>
              </a:ext>
            </a:extLst>
          </p:cNvPr>
          <p:cNvGrpSpPr/>
          <p:nvPr/>
        </p:nvGrpSpPr>
        <p:grpSpPr>
          <a:xfrm>
            <a:off x="6096000" y="3663210"/>
            <a:ext cx="4330054" cy="2139894"/>
            <a:chOff x="3223811" y="3197246"/>
            <a:chExt cx="5744377" cy="2838846"/>
          </a:xfrm>
        </p:grpSpPr>
        <p:pic>
          <p:nvPicPr>
            <p:cNvPr id="6" name="그림 5">
              <a:extLst>
                <a:ext uri="{FF2B5EF4-FFF2-40B4-BE49-F238E27FC236}">
                  <a16:creationId xmlns="" xmlns:a16="http://schemas.microsoft.com/office/drawing/2014/main" id="{7523E040-79A7-43FC-B43B-B10734B90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3811" y="3197246"/>
              <a:ext cx="5744377" cy="2838846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79ADC637-2B01-43A0-98F6-180875DA7449}"/>
                </a:ext>
              </a:extLst>
            </p:cNvPr>
            <p:cNvSpPr/>
            <p:nvPr/>
          </p:nvSpPr>
          <p:spPr>
            <a:xfrm>
              <a:off x="3342290" y="3731172"/>
              <a:ext cx="5580993" cy="599090"/>
            </a:xfrm>
            <a:prstGeom prst="rect">
              <a:avLst/>
            </a:prstGeom>
            <a:solidFill>
              <a:srgbClr val="E8F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31315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05-4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판다스</a:t>
            </a:r>
            <a:r>
              <a:rPr lang="ko-KR" altLang="en-US" sz="3600" dirty="0" err="1"/>
              <a:t>로</a:t>
            </a:r>
            <a:r>
              <a:rPr lang="ko-KR" altLang="en-US" sz="3600" b="1" dirty="0"/>
              <a:t> 데이터프레임</a:t>
            </a:r>
            <a:r>
              <a:rPr lang="ko-KR" altLang="en-US" sz="3600" dirty="0"/>
              <a:t>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데이터프레임 살펴보기</a:t>
            </a: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조건별로 출력하기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추가 곱조건은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‘|’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로 추가 가능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D835F37-24FE-4D29-B43D-B3D31B083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33931"/>
            <a:ext cx="4771703" cy="333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498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05-4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판다스</a:t>
            </a:r>
            <a:r>
              <a:rPr lang="ko-KR" altLang="en-US" sz="3600" dirty="0" err="1"/>
              <a:t>로</a:t>
            </a:r>
            <a:r>
              <a:rPr lang="ko-KR" altLang="en-US" sz="3600" b="1" dirty="0"/>
              <a:t> 데이터프레임</a:t>
            </a:r>
            <a:r>
              <a:rPr lang="ko-KR" altLang="en-US" sz="3600" dirty="0"/>
              <a:t>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데이터프레임 살펴보기</a:t>
            </a: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원하는 자료만 살펴보기</a:t>
            </a:r>
          </a:p>
          <a:p>
            <a:pPr lvl="2">
              <a:buClr>
                <a:srgbClr val="008000"/>
              </a:buClr>
            </a:pP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정교하게 조건을 추가하고 싶다면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loc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를 사용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22D53B8C-910A-4DA6-BC68-94AB1FD4B877}"/>
              </a:ext>
            </a:extLst>
          </p:cNvPr>
          <p:cNvSpPr/>
          <p:nvPr/>
        </p:nvSpPr>
        <p:spPr>
          <a:xfrm>
            <a:off x="5490480" y="4033009"/>
            <a:ext cx="1761658" cy="328448"/>
          </a:xfrm>
          <a:prstGeom prst="rect">
            <a:avLst/>
          </a:prstGeom>
          <a:solidFill>
            <a:srgbClr val="E8F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4C6D9470-CE56-4194-8DD4-143D49D30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917" y="4001294"/>
            <a:ext cx="4944165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0278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05-4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판다스</a:t>
            </a:r>
            <a:r>
              <a:rPr lang="ko-KR" altLang="en-US" sz="3600" dirty="0" err="1"/>
              <a:t>로</a:t>
            </a:r>
            <a:r>
              <a:rPr lang="ko-KR" altLang="en-US" sz="3600" b="1" dirty="0"/>
              <a:t> 데이터프레임</a:t>
            </a:r>
            <a:r>
              <a:rPr lang="ko-KR" altLang="en-US" sz="3600" dirty="0"/>
              <a:t>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데이터프레임 살펴보기</a:t>
            </a: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원하는 자료만 살펴보기</a:t>
            </a:r>
          </a:p>
          <a:p>
            <a:pPr lvl="2">
              <a:buClr>
                <a:srgbClr val="008000"/>
              </a:buClr>
            </a:pP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아파트와 가격만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번까지 출력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CB3B43CA-F5FC-499F-889F-2ACCA7F4E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209" y="1972225"/>
            <a:ext cx="3289695" cy="405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069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05-4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판다스</a:t>
            </a:r>
            <a:r>
              <a:rPr lang="ko-KR" altLang="en-US" sz="3600" dirty="0" err="1"/>
              <a:t>로</a:t>
            </a:r>
            <a:r>
              <a:rPr lang="ko-KR" altLang="en-US" sz="3600" b="1" dirty="0"/>
              <a:t> 데이터프레임</a:t>
            </a:r>
            <a:r>
              <a:rPr lang="ko-KR" altLang="en-US" sz="3600" dirty="0"/>
              <a:t>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데이터프레임 살펴보기</a:t>
            </a: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원하는 자료만 살펴보기</a:t>
            </a:r>
          </a:p>
          <a:p>
            <a:pPr lvl="2">
              <a:buClr>
                <a:srgbClr val="008000"/>
              </a:buClr>
            </a:pP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억원을 초과하는 데이터 중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아파트와 가격만 출력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D65BAE56-7FD5-45D6-8C67-F5469E195D21}"/>
              </a:ext>
            </a:extLst>
          </p:cNvPr>
          <p:cNvGrpSpPr/>
          <p:nvPr/>
        </p:nvGrpSpPr>
        <p:grpSpPr>
          <a:xfrm>
            <a:off x="6582296" y="2173969"/>
            <a:ext cx="3773215" cy="3654649"/>
            <a:chOff x="7580585" y="2173969"/>
            <a:chExt cx="3773215" cy="3654649"/>
          </a:xfrm>
        </p:grpSpPr>
        <p:pic>
          <p:nvPicPr>
            <p:cNvPr id="4" name="그림 3">
              <a:extLst>
                <a:ext uri="{FF2B5EF4-FFF2-40B4-BE49-F238E27FC236}">
                  <a16:creationId xmlns="" xmlns:a16="http://schemas.microsoft.com/office/drawing/2014/main" id="{E3C51D36-D6FC-4394-A747-1E864D28E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80585" y="2173969"/>
              <a:ext cx="3773215" cy="3654649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22D53B8C-910A-4DA6-BC68-94AB1FD4B877}"/>
                </a:ext>
              </a:extLst>
            </p:cNvPr>
            <p:cNvSpPr/>
            <p:nvPr/>
          </p:nvSpPr>
          <p:spPr>
            <a:xfrm>
              <a:off x="7580585" y="2480442"/>
              <a:ext cx="3773214" cy="199697"/>
            </a:xfrm>
            <a:prstGeom prst="rect">
              <a:avLst/>
            </a:prstGeom>
            <a:solidFill>
              <a:srgbClr val="E8F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83622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05-4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판다스</a:t>
            </a:r>
            <a:r>
              <a:rPr lang="ko-KR" altLang="en-US" sz="3600" dirty="0" err="1"/>
              <a:t>로</a:t>
            </a:r>
            <a:r>
              <a:rPr lang="ko-KR" altLang="en-US" sz="3600" b="1" dirty="0"/>
              <a:t> 데이터프레임</a:t>
            </a:r>
            <a:r>
              <a:rPr lang="ko-KR" altLang="en-US" sz="3600" dirty="0"/>
              <a:t>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데이터프레임 살펴보기</a:t>
            </a: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새로운 값 추가하기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1A03DDB8-B546-4300-B51B-9FD17A6D6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970" y="3715504"/>
            <a:ext cx="4182059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14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05-4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판다스</a:t>
            </a:r>
            <a:r>
              <a:rPr lang="ko-KR" altLang="en-US" sz="3600" dirty="0" err="1"/>
              <a:t>로</a:t>
            </a:r>
            <a:r>
              <a:rPr lang="ko-KR" altLang="en-US" sz="3600" b="1" dirty="0"/>
              <a:t> 데이터프레임</a:t>
            </a:r>
            <a:r>
              <a:rPr lang="ko-KR" altLang="en-US" sz="3600" dirty="0"/>
              <a:t>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데이터프레임 살펴보기</a:t>
            </a: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새로운 값 추가하기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단가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데이터를 추가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C916856E-14A0-4E7E-A1D5-5E536975021A}"/>
              </a:ext>
            </a:extLst>
          </p:cNvPr>
          <p:cNvGrpSpPr/>
          <p:nvPr/>
        </p:nvGrpSpPr>
        <p:grpSpPr>
          <a:xfrm>
            <a:off x="6641284" y="1970502"/>
            <a:ext cx="2986791" cy="4061583"/>
            <a:chOff x="6502924" y="1717921"/>
            <a:chExt cx="3358275" cy="4566745"/>
          </a:xfrm>
        </p:grpSpPr>
        <p:pic>
          <p:nvPicPr>
            <p:cNvPr id="4" name="그림 3">
              <a:extLst>
                <a:ext uri="{FF2B5EF4-FFF2-40B4-BE49-F238E27FC236}">
                  <a16:creationId xmlns="" xmlns:a16="http://schemas.microsoft.com/office/drawing/2014/main" id="{D316CBC8-5CE1-4AA4-B472-49F8F3AB4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02924" y="1717921"/>
              <a:ext cx="3358275" cy="456674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22D53B8C-910A-4DA6-BC68-94AB1FD4B877}"/>
                </a:ext>
              </a:extLst>
            </p:cNvPr>
            <p:cNvSpPr/>
            <p:nvPr/>
          </p:nvSpPr>
          <p:spPr>
            <a:xfrm>
              <a:off x="6502924" y="2028497"/>
              <a:ext cx="3358275" cy="231227"/>
            </a:xfrm>
            <a:prstGeom prst="rect">
              <a:avLst/>
            </a:prstGeom>
            <a:solidFill>
              <a:srgbClr val="E8F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88388602-6F69-475C-8F82-364FE6D84195}"/>
                </a:ext>
              </a:extLst>
            </p:cNvPr>
            <p:cNvSpPr/>
            <p:nvPr/>
          </p:nvSpPr>
          <p:spPr>
            <a:xfrm>
              <a:off x="6502924" y="2590801"/>
              <a:ext cx="3358275" cy="231227"/>
            </a:xfrm>
            <a:prstGeom prst="rect">
              <a:avLst/>
            </a:prstGeom>
            <a:solidFill>
              <a:srgbClr val="E8F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29072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05-4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판다스</a:t>
            </a:r>
            <a:r>
              <a:rPr lang="ko-KR" altLang="en-US" sz="3600" dirty="0" err="1"/>
              <a:t>로</a:t>
            </a:r>
            <a:r>
              <a:rPr lang="ko-KR" altLang="en-US" sz="3600" b="1" dirty="0"/>
              <a:t> 데이터프레임</a:t>
            </a:r>
            <a:r>
              <a:rPr lang="ko-KR" altLang="en-US" sz="3600" dirty="0"/>
              <a:t>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데이터프레임 살펴보기</a:t>
            </a: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sort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를 사용해 데이터 정렬 가능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ascending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을 통하여 내림차순으로도 설정 가능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434BB1AB-4FE3-4B8C-913E-AE76D7809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960" y="4169074"/>
            <a:ext cx="5896080" cy="79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2895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05-4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판다스</a:t>
            </a:r>
            <a:r>
              <a:rPr lang="ko-KR" altLang="en-US" sz="3600" dirty="0" err="1"/>
              <a:t>로</a:t>
            </a:r>
            <a:r>
              <a:rPr lang="ko-KR" altLang="en-US" sz="3600" b="1" dirty="0"/>
              <a:t> 데이터프레임</a:t>
            </a:r>
            <a:r>
              <a:rPr lang="ko-KR" altLang="en-US" sz="3600" dirty="0"/>
              <a:t>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데이터프레임 살펴보기</a:t>
            </a: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데이터 정렬하기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가격 기준으로 오름차순 정렬하기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DC6220E1-EA1B-401A-A3EF-5A83E511BBF3}"/>
              </a:ext>
            </a:extLst>
          </p:cNvPr>
          <p:cNvGrpSpPr/>
          <p:nvPr/>
        </p:nvGrpSpPr>
        <p:grpSpPr>
          <a:xfrm>
            <a:off x="6670451" y="2109246"/>
            <a:ext cx="4020602" cy="3784096"/>
            <a:chOff x="7140234" y="2109246"/>
            <a:chExt cx="4020602" cy="3784096"/>
          </a:xfrm>
        </p:grpSpPr>
        <p:pic>
          <p:nvPicPr>
            <p:cNvPr id="4" name="그림 3">
              <a:extLst>
                <a:ext uri="{FF2B5EF4-FFF2-40B4-BE49-F238E27FC236}">
                  <a16:creationId xmlns="" xmlns:a16="http://schemas.microsoft.com/office/drawing/2014/main" id="{48668FE3-86C7-46DA-B08D-AF9D8FD6A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40234" y="2109246"/>
              <a:ext cx="4020602" cy="3784096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88388602-6F69-475C-8F82-364FE6D84195}"/>
                </a:ext>
              </a:extLst>
            </p:cNvPr>
            <p:cNvSpPr/>
            <p:nvPr/>
          </p:nvSpPr>
          <p:spPr>
            <a:xfrm>
              <a:off x="7140234" y="2389797"/>
              <a:ext cx="3358275" cy="231227"/>
            </a:xfrm>
            <a:prstGeom prst="rect">
              <a:avLst/>
            </a:prstGeom>
            <a:solidFill>
              <a:srgbClr val="E8F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440844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05-4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판다스</a:t>
            </a:r>
            <a:r>
              <a:rPr lang="ko-KR" altLang="en-US" sz="3600" dirty="0" err="1"/>
              <a:t>로</a:t>
            </a:r>
            <a:r>
              <a:rPr lang="ko-KR" altLang="en-US" sz="3600" b="1" dirty="0"/>
              <a:t> 데이터프레임</a:t>
            </a:r>
            <a:r>
              <a:rPr lang="ko-KR" altLang="en-US" sz="3600" dirty="0"/>
              <a:t>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데이터프레임 살펴보기</a:t>
            </a: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데이터 정렬하기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가격 기준으로 내림차순 정렬하기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07947735-581A-4282-B692-28889BE55CB8}"/>
              </a:ext>
            </a:extLst>
          </p:cNvPr>
          <p:cNvGrpSpPr/>
          <p:nvPr/>
        </p:nvGrpSpPr>
        <p:grpSpPr>
          <a:xfrm>
            <a:off x="6096000" y="2231224"/>
            <a:ext cx="5167206" cy="3540139"/>
            <a:chOff x="6235768" y="1944413"/>
            <a:chExt cx="5167206" cy="3540139"/>
          </a:xfrm>
        </p:grpSpPr>
        <p:pic>
          <p:nvPicPr>
            <p:cNvPr id="5" name="그림 4">
              <a:extLst>
                <a:ext uri="{FF2B5EF4-FFF2-40B4-BE49-F238E27FC236}">
                  <a16:creationId xmlns="" xmlns:a16="http://schemas.microsoft.com/office/drawing/2014/main" id="{9EF1F34B-D69C-479B-A406-B10A59110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5768" y="1944413"/>
              <a:ext cx="5167206" cy="3540139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88388602-6F69-475C-8F82-364FE6D84195}"/>
                </a:ext>
              </a:extLst>
            </p:cNvPr>
            <p:cNvSpPr/>
            <p:nvPr/>
          </p:nvSpPr>
          <p:spPr>
            <a:xfrm>
              <a:off x="6235768" y="2211121"/>
              <a:ext cx="3358275" cy="231227"/>
            </a:xfrm>
            <a:prstGeom prst="rect">
              <a:avLst/>
            </a:prstGeom>
            <a:solidFill>
              <a:srgbClr val="E8F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3CFD307D-0904-4500-827A-418C687A915B}"/>
                </a:ext>
              </a:extLst>
            </p:cNvPr>
            <p:cNvSpPr/>
            <p:nvPr/>
          </p:nvSpPr>
          <p:spPr>
            <a:xfrm>
              <a:off x="6388168" y="2363521"/>
              <a:ext cx="3358275" cy="231227"/>
            </a:xfrm>
            <a:prstGeom prst="rect">
              <a:avLst/>
            </a:prstGeom>
            <a:solidFill>
              <a:srgbClr val="E8F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39722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05-4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판다스</a:t>
            </a:r>
            <a:r>
              <a:rPr lang="ko-KR" altLang="en-US" sz="3600" dirty="0" err="1"/>
              <a:t>로</a:t>
            </a:r>
            <a:r>
              <a:rPr lang="ko-KR" altLang="en-US" sz="3600" b="1" dirty="0"/>
              <a:t> 데이터프레임</a:t>
            </a:r>
            <a:r>
              <a:rPr lang="ko-KR" altLang="en-US" sz="3600" dirty="0"/>
              <a:t>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데이터프레임 살펴보기</a:t>
            </a: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데이터 정렬하기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가격이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억이 넘고 면적이 넓은 순서로 정렬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가격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면적 그리고 지역을 보여주는 구문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Clr>
                <a:srgbClr val="008000"/>
              </a:buClr>
              <a:buNone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D2BCF7FC-7945-4F04-9212-A4C9AE6A91E7}"/>
              </a:ext>
            </a:extLst>
          </p:cNvPr>
          <p:cNvGrpSpPr/>
          <p:nvPr/>
        </p:nvGrpSpPr>
        <p:grpSpPr>
          <a:xfrm>
            <a:off x="6488776" y="2294520"/>
            <a:ext cx="4579798" cy="3413547"/>
            <a:chOff x="6774002" y="2294520"/>
            <a:chExt cx="4579798" cy="3413547"/>
          </a:xfrm>
        </p:grpSpPr>
        <p:pic>
          <p:nvPicPr>
            <p:cNvPr id="4" name="그림 3">
              <a:extLst>
                <a:ext uri="{FF2B5EF4-FFF2-40B4-BE49-F238E27FC236}">
                  <a16:creationId xmlns="" xmlns:a16="http://schemas.microsoft.com/office/drawing/2014/main" id="{EF472057-4B2B-426A-9488-433A800BD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74002" y="2294520"/>
              <a:ext cx="4579798" cy="3413547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3CFD307D-0904-4500-827A-418C687A915B}"/>
                </a:ext>
              </a:extLst>
            </p:cNvPr>
            <p:cNvSpPr/>
            <p:nvPr/>
          </p:nvSpPr>
          <p:spPr>
            <a:xfrm>
              <a:off x="6774002" y="2521177"/>
              <a:ext cx="3673281" cy="716009"/>
            </a:xfrm>
            <a:prstGeom prst="rect">
              <a:avLst/>
            </a:prstGeom>
            <a:solidFill>
              <a:srgbClr val="E8F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7471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05-2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넘파이</a:t>
            </a:r>
            <a:r>
              <a:rPr lang="ko-KR" altLang="en-US" sz="3600" dirty="0" err="1"/>
              <a:t>로</a:t>
            </a:r>
            <a:r>
              <a:rPr lang="ko-KR" altLang="en-US" sz="3600" dirty="0"/>
              <a:t> </a:t>
            </a:r>
            <a:r>
              <a:rPr lang="ko-KR" altLang="en-US" sz="3600" b="1" dirty="0"/>
              <a:t>배열</a:t>
            </a:r>
            <a:r>
              <a:rPr lang="ko-KR" altLang="en-US" sz="3600" dirty="0"/>
              <a:t> 다루기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배열 </a:t>
            </a:r>
            <a:r>
              <a:rPr lang="ko-KR" altLang="en-US" sz="2400" b="1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슬라이싱</a:t>
            </a: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슬라이싱을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위해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3X5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배열 생성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ECD06DCE-B1F6-4B11-99FC-9958EE05DC91}"/>
              </a:ext>
            </a:extLst>
          </p:cNvPr>
          <p:cNvGrpSpPr/>
          <p:nvPr/>
        </p:nvGrpSpPr>
        <p:grpSpPr>
          <a:xfrm>
            <a:off x="1809152" y="3429000"/>
            <a:ext cx="8573696" cy="2619741"/>
            <a:chOff x="1809152" y="3336721"/>
            <a:chExt cx="8573696" cy="2619741"/>
          </a:xfrm>
        </p:grpSpPr>
        <p:pic>
          <p:nvPicPr>
            <p:cNvPr id="4" name="그림 3">
              <a:extLst>
                <a:ext uri="{FF2B5EF4-FFF2-40B4-BE49-F238E27FC236}">
                  <a16:creationId xmlns="" xmlns:a16="http://schemas.microsoft.com/office/drawing/2014/main" id="{26A31A0F-71C6-449F-B4F8-BC27DE8BA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9152" y="3336721"/>
              <a:ext cx="8573696" cy="2619741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41DBE527-8A5E-436C-B700-82B79907440D}"/>
                </a:ext>
              </a:extLst>
            </p:cNvPr>
            <p:cNvSpPr/>
            <p:nvPr/>
          </p:nvSpPr>
          <p:spPr>
            <a:xfrm>
              <a:off x="1845938" y="3785831"/>
              <a:ext cx="5580993" cy="430925"/>
            </a:xfrm>
            <a:prstGeom prst="rect">
              <a:avLst/>
            </a:prstGeom>
            <a:solidFill>
              <a:srgbClr val="E8F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55726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05-4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판다스</a:t>
            </a:r>
            <a:r>
              <a:rPr lang="ko-KR" altLang="en-US" sz="3600" dirty="0" err="1"/>
              <a:t>로</a:t>
            </a:r>
            <a:r>
              <a:rPr lang="ko-KR" altLang="en-US" sz="3600" b="1" dirty="0"/>
              <a:t> 데이터프레임</a:t>
            </a:r>
            <a:r>
              <a:rPr lang="ko-KR" altLang="en-US" sz="3600" dirty="0"/>
              <a:t>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데이터프레임 살펴보기</a:t>
            </a: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특정한 문자를 포함하는 열 추출하기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8EA3E445-CF9E-49B7-93EF-C8056E0B8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734" y="3882593"/>
            <a:ext cx="3810532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9306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05-4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판다스</a:t>
            </a:r>
            <a:r>
              <a:rPr lang="ko-KR" altLang="en-US" sz="3600" dirty="0" err="1"/>
              <a:t>로</a:t>
            </a:r>
            <a:r>
              <a:rPr lang="ko-KR" altLang="en-US" sz="3600" b="1" dirty="0"/>
              <a:t> 데이터프레임</a:t>
            </a:r>
            <a:r>
              <a:rPr lang="ko-KR" altLang="en-US" sz="3600" dirty="0"/>
              <a:t>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데이터프레임 살펴보기</a:t>
            </a: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강릉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이 들어간 데이터가 있는 열의 인덱스 출력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찾는 문자열이 없다면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-1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반환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4F54E2F5-BF39-44F7-94D2-0A2490DC672F}"/>
              </a:ext>
            </a:extLst>
          </p:cNvPr>
          <p:cNvGrpSpPr/>
          <p:nvPr/>
        </p:nvGrpSpPr>
        <p:grpSpPr>
          <a:xfrm>
            <a:off x="7672212" y="2034277"/>
            <a:ext cx="2831115" cy="3934034"/>
            <a:chOff x="8074883" y="1690688"/>
            <a:chExt cx="3105583" cy="4315427"/>
          </a:xfrm>
        </p:grpSpPr>
        <p:pic>
          <p:nvPicPr>
            <p:cNvPr id="4" name="그림 3">
              <a:extLst>
                <a:ext uri="{FF2B5EF4-FFF2-40B4-BE49-F238E27FC236}">
                  <a16:creationId xmlns="" xmlns:a16="http://schemas.microsoft.com/office/drawing/2014/main" id="{E9D2B265-CACC-4DC8-B000-6467D0DF7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74883" y="1690688"/>
              <a:ext cx="3105583" cy="4315427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3CFD307D-0904-4500-827A-418C687A915B}"/>
                </a:ext>
              </a:extLst>
            </p:cNvPr>
            <p:cNvSpPr/>
            <p:nvPr/>
          </p:nvSpPr>
          <p:spPr>
            <a:xfrm>
              <a:off x="9609254" y="2091558"/>
              <a:ext cx="1571212" cy="2480442"/>
            </a:xfrm>
            <a:prstGeom prst="rect">
              <a:avLst/>
            </a:prstGeom>
            <a:solidFill>
              <a:srgbClr val="E8F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12904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05-4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판다스</a:t>
            </a:r>
            <a:r>
              <a:rPr lang="ko-KR" altLang="en-US" sz="3600" dirty="0" err="1"/>
              <a:t>로</a:t>
            </a:r>
            <a:r>
              <a:rPr lang="ko-KR" altLang="en-US" sz="3600" b="1" dirty="0"/>
              <a:t> 데이터프레임</a:t>
            </a:r>
            <a:r>
              <a:rPr lang="ko-KR" altLang="en-US" sz="3600" dirty="0"/>
              <a:t>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데이터프레임 살펴보기</a:t>
            </a: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강릉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이 들어간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데이터프레임만 출력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6652576B-1301-45C8-A411-19C4CB1DA9A7}"/>
              </a:ext>
            </a:extLst>
          </p:cNvPr>
          <p:cNvGrpSpPr/>
          <p:nvPr/>
        </p:nvGrpSpPr>
        <p:grpSpPr>
          <a:xfrm>
            <a:off x="5797734" y="2210235"/>
            <a:ext cx="4929402" cy="3582118"/>
            <a:chOff x="5453786" y="1920550"/>
            <a:chExt cx="5726680" cy="4161487"/>
          </a:xfrm>
        </p:grpSpPr>
        <p:pic>
          <p:nvPicPr>
            <p:cNvPr id="5" name="그림 4">
              <a:extLst>
                <a:ext uri="{FF2B5EF4-FFF2-40B4-BE49-F238E27FC236}">
                  <a16:creationId xmlns="" xmlns:a16="http://schemas.microsoft.com/office/drawing/2014/main" id="{3641B92D-D457-4E49-9399-BFABA9CD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3786" y="1920550"/>
              <a:ext cx="5726680" cy="4161487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3CFD307D-0904-4500-827A-418C687A915B}"/>
                </a:ext>
              </a:extLst>
            </p:cNvPr>
            <p:cNvSpPr/>
            <p:nvPr/>
          </p:nvSpPr>
          <p:spPr>
            <a:xfrm>
              <a:off x="5453786" y="2209799"/>
              <a:ext cx="4730738" cy="302173"/>
            </a:xfrm>
            <a:prstGeom prst="rect">
              <a:avLst/>
            </a:prstGeom>
            <a:solidFill>
              <a:srgbClr val="E8F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46387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05-4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판다스</a:t>
            </a:r>
            <a:r>
              <a:rPr lang="ko-KR" altLang="en-US" sz="3600" dirty="0" err="1"/>
              <a:t>로</a:t>
            </a:r>
            <a:r>
              <a:rPr lang="ko-KR" altLang="en-US" sz="3600" b="1" dirty="0"/>
              <a:t> 데이터프레임</a:t>
            </a:r>
            <a:r>
              <a:rPr lang="ko-KR" altLang="en-US" sz="3600" dirty="0"/>
              <a:t>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데이터프레임 살펴보기</a:t>
            </a: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강릉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이 들어간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데이터프레임의 평균값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E6DC61E6-D14D-44BB-BAB6-2BE3024C8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30369"/>
            <a:ext cx="4727830" cy="259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140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449FDFCC-51B9-4E2B-A023-55C941579DDF}"/>
              </a:ext>
            </a:extLst>
          </p:cNvPr>
          <p:cNvSpPr txBox="1">
            <a:spLocks/>
          </p:cNvSpPr>
          <p:nvPr/>
        </p:nvSpPr>
        <p:spPr>
          <a:xfrm>
            <a:off x="5433426" y="1905001"/>
            <a:ext cx="1325146" cy="9849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5400" b="1" dirty="0">
                <a:solidFill>
                  <a:schemeClr val="bg1"/>
                </a:solidFill>
              </a:rPr>
              <a:t>05</a:t>
            </a:r>
            <a:endParaRPr kumimoji="1"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5" name="텍스트 개체 틀 1">
            <a:extLst>
              <a:ext uri="{FF2B5EF4-FFF2-40B4-BE49-F238E27FC236}">
                <a16:creationId xmlns="" xmlns:a16="http://schemas.microsoft.com/office/drawing/2014/main" id="{55C4289A-490C-49BA-B354-0843C39FD68B}"/>
              </a:ext>
            </a:extLst>
          </p:cNvPr>
          <p:cNvSpPr txBox="1">
            <a:spLocks/>
          </p:cNvSpPr>
          <p:nvPr/>
        </p:nvSpPr>
        <p:spPr>
          <a:xfrm>
            <a:off x="0" y="3475569"/>
            <a:ext cx="12192000" cy="9849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ko-KR" altLang="en-US" sz="4000" b="1" dirty="0"/>
              <a:t>다양한 패키지로 데이터 분석하기</a:t>
            </a:r>
          </a:p>
        </p:txBody>
      </p:sp>
      <p:sp>
        <p:nvSpPr>
          <p:cNvPr id="6" name="텍스트 개체 틀 2">
            <a:extLst>
              <a:ext uri="{FF2B5EF4-FFF2-40B4-BE49-F238E27FC236}">
                <a16:creationId xmlns="" xmlns:a16="http://schemas.microsoft.com/office/drawing/2014/main" id="{711A4579-55AA-4883-A264-F82E55FA4C62}"/>
              </a:ext>
            </a:extLst>
          </p:cNvPr>
          <p:cNvSpPr txBox="1">
            <a:spLocks/>
          </p:cNvSpPr>
          <p:nvPr/>
        </p:nvSpPr>
        <p:spPr>
          <a:xfrm>
            <a:off x="3386136" y="4563107"/>
            <a:ext cx="5419725" cy="12394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2000" dirty="0"/>
              <a:t>05-5 </a:t>
            </a:r>
            <a:r>
              <a:rPr kumimoji="1" lang="ko-KR" altLang="en-US" sz="2000" dirty="0" err="1"/>
              <a:t>판다스로</a:t>
            </a:r>
            <a:r>
              <a:rPr kumimoji="1" lang="ko-KR" altLang="en-US" sz="2000" dirty="0"/>
              <a:t> 통계 데이터 다루기</a:t>
            </a:r>
            <a:endParaRPr kumimoji="1" lang="en-US" altLang="ko-KR" sz="2000" dirty="0"/>
          </a:p>
          <a:p>
            <a:pPr marL="0" indent="0">
              <a:buNone/>
            </a:pPr>
            <a:r>
              <a:rPr kumimoji="1" lang="en-US" altLang="ko-KR" sz="2000" dirty="0"/>
              <a:t>05-6 </a:t>
            </a:r>
            <a:r>
              <a:rPr kumimoji="1" lang="ko-KR" altLang="en-US" sz="2000" dirty="0"/>
              <a:t>실전 통계 분석 맛보기</a:t>
            </a:r>
            <a:endParaRPr kumimoji="1" lang="en-US" altLang="ko-KR" sz="2000" dirty="0"/>
          </a:p>
          <a:p>
            <a:pPr marL="0" indent="0">
              <a:buNone/>
            </a:pPr>
            <a:r>
              <a:rPr kumimoji="1" lang="en-US" altLang="ko-KR" sz="2000" dirty="0"/>
              <a:t>05-7 </a:t>
            </a:r>
            <a:r>
              <a:rPr kumimoji="1" lang="ko-KR" altLang="en-US" sz="2000" dirty="0" err="1"/>
              <a:t>멧플롯립으로</a:t>
            </a:r>
            <a:r>
              <a:rPr kumimoji="1" lang="ko-KR" altLang="en-US" sz="2000" dirty="0"/>
              <a:t> 그래프 그리기</a:t>
            </a:r>
          </a:p>
        </p:txBody>
      </p:sp>
    </p:spTree>
    <p:extLst>
      <p:ext uri="{BB962C8B-B14F-4D97-AF65-F5344CB8AC3E}">
        <p14:creationId xmlns:p14="http://schemas.microsoft.com/office/powerpoint/2010/main" val="814021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05-5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판다스</a:t>
            </a:r>
            <a:r>
              <a:rPr lang="ko-KR" altLang="en-US" sz="3600" dirty="0" err="1"/>
              <a:t>로</a:t>
            </a:r>
            <a:r>
              <a:rPr lang="ko-KR" altLang="en-US" sz="3600" b="1" dirty="0"/>
              <a:t> 통계 데이터</a:t>
            </a:r>
            <a:r>
              <a:rPr lang="ko-KR" altLang="en-US" sz="3600" dirty="0"/>
              <a:t> 다루기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기초통계량</a:t>
            </a: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살펴보기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가상의 설문 데이터를 분석한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survey.csv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파일 읽기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3CFD307D-0904-4500-827A-418C687A915B}"/>
              </a:ext>
            </a:extLst>
          </p:cNvPr>
          <p:cNvSpPr/>
          <p:nvPr/>
        </p:nvSpPr>
        <p:spPr>
          <a:xfrm>
            <a:off x="5154782" y="4382815"/>
            <a:ext cx="1882435" cy="178675"/>
          </a:xfrm>
          <a:prstGeom prst="rect">
            <a:avLst/>
          </a:prstGeom>
          <a:solidFill>
            <a:srgbClr val="E8F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4B54CFD-E46F-401C-8CA3-AA9A68DDE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180" y="3520682"/>
            <a:ext cx="4753638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7907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05-5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판다스</a:t>
            </a:r>
            <a:r>
              <a:rPr lang="ko-KR" altLang="en-US" sz="3600" dirty="0" err="1"/>
              <a:t>로</a:t>
            </a:r>
            <a:r>
              <a:rPr lang="ko-KR" altLang="en-US" sz="3600" b="1" dirty="0"/>
              <a:t> 통계 데이터</a:t>
            </a:r>
            <a:r>
              <a:rPr lang="ko-KR" altLang="en-US" sz="3600" dirty="0"/>
              <a:t> 다루기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기초통계량</a:t>
            </a: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살펴보기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head()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를 통하여 데이터 살펴보기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3CFD307D-0904-4500-827A-418C687A915B}"/>
              </a:ext>
            </a:extLst>
          </p:cNvPr>
          <p:cNvSpPr/>
          <p:nvPr/>
        </p:nvSpPr>
        <p:spPr>
          <a:xfrm>
            <a:off x="5154782" y="4382815"/>
            <a:ext cx="1882435" cy="178675"/>
          </a:xfrm>
          <a:prstGeom prst="rect">
            <a:avLst/>
          </a:prstGeom>
          <a:solidFill>
            <a:srgbClr val="E8F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A565D28A-A5E0-4604-BCE0-A70F10224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497" y="3180589"/>
            <a:ext cx="5611003" cy="276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2446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05-5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판다스</a:t>
            </a:r>
            <a:r>
              <a:rPr lang="ko-KR" altLang="en-US" sz="3600" dirty="0" err="1"/>
              <a:t>로</a:t>
            </a:r>
            <a:r>
              <a:rPr lang="ko-KR" altLang="en-US" sz="3600" b="1" dirty="0"/>
              <a:t> 통계 데이터</a:t>
            </a:r>
            <a:r>
              <a:rPr lang="ko-KR" altLang="en-US" sz="3600" dirty="0"/>
              <a:t> 다루기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기초통계량</a:t>
            </a: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살펴보기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평균과 합 구하기</a:t>
            </a:r>
          </a:p>
          <a:p>
            <a:pPr lvl="2">
              <a:buClr>
                <a:srgbClr val="008000"/>
              </a:buClr>
            </a:pP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mean()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을 통하여 평균값 계산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CA0A32AD-1EF2-4BDA-9F1E-662A2E7DE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691423"/>
            <a:ext cx="3905795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438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05-5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판다스</a:t>
            </a:r>
            <a:r>
              <a:rPr lang="ko-KR" altLang="en-US" sz="3600" dirty="0" err="1"/>
              <a:t>로</a:t>
            </a:r>
            <a:r>
              <a:rPr lang="ko-KR" altLang="en-US" sz="3600" b="1" dirty="0"/>
              <a:t> 통계 데이터</a:t>
            </a:r>
            <a:r>
              <a:rPr lang="ko-KR" altLang="en-US" sz="3600" dirty="0"/>
              <a:t> 다루기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기초통계량</a:t>
            </a: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살펴보기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평균과 합 구하기</a:t>
            </a:r>
          </a:p>
          <a:p>
            <a:pPr lvl="2">
              <a:buClr>
                <a:srgbClr val="008000"/>
              </a:buClr>
            </a:pP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수입의 평균과 합 계산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5044B3EC-F7CA-4A83-A726-7AC2F2EF1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467386"/>
            <a:ext cx="3274503" cy="12090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91EB24CF-F085-4820-B64B-39F21146E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163984"/>
            <a:ext cx="3274503" cy="108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143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05-5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판다스</a:t>
            </a:r>
            <a:r>
              <a:rPr lang="ko-KR" altLang="en-US" sz="3600" dirty="0" err="1"/>
              <a:t>로</a:t>
            </a:r>
            <a:r>
              <a:rPr lang="ko-KR" altLang="en-US" sz="3600" b="1" dirty="0"/>
              <a:t> 통계 데이터</a:t>
            </a:r>
            <a:r>
              <a:rPr lang="ko-KR" altLang="en-US" sz="3600" dirty="0"/>
              <a:t> 다루기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기초통계량</a:t>
            </a: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살펴보기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중앙값 구하기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수입의 중앙값 계산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C16A39EE-490C-4FDA-BCAB-BA3E1968F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833604"/>
            <a:ext cx="3943900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68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05-2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넘파이</a:t>
            </a:r>
            <a:r>
              <a:rPr lang="ko-KR" altLang="en-US" sz="3600" dirty="0" err="1"/>
              <a:t>로</a:t>
            </a:r>
            <a:r>
              <a:rPr lang="ko-KR" altLang="en-US" sz="3600" dirty="0"/>
              <a:t> </a:t>
            </a:r>
            <a:r>
              <a:rPr lang="ko-KR" altLang="en-US" sz="3600" b="1" dirty="0"/>
              <a:t>배열</a:t>
            </a:r>
            <a:r>
              <a:rPr lang="ko-KR" altLang="en-US" sz="3600" dirty="0"/>
              <a:t> 다루기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배열 </a:t>
            </a:r>
            <a:r>
              <a:rPr lang="ko-KR" altLang="en-US" sz="2400" b="1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슬라이싱</a:t>
            </a: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각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원소의 인덱스를 활용해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인덱싱과 </a:t>
            </a: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슬라이싱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가능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40244AB2-4718-4A18-8458-F5A244E39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035" y="2648555"/>
            <a:ext cx="5115639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303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05-5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판다스</a:t>
            </a:r>
            <a:r>
              <a:rPr lang="ko-KR" altLang="en-US" sz="3600" dirty="0" err="1"/>
              <a:t>로</a:t>
            </a:r>
            <a:r>
              <a:rPr lang="ko-KR" altLang="en-US" sz="3600" b="1" dirty="0"/>
              <a:t> 통계 데이터</a:t>
            </a:r>
            <a:r>
              <a:rPr lang="ko-KR" altLang="en-US" sz="3600" dirty="0"/>
              <a:t> 다루기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기초통계량</a:t>
            </a: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살펴보기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기초통계량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요약해서 출력</a:t>
            </a:r>
          </a:p>
          <a:p>
            <a:pPr lvl="2">
              <a:buClr>
                <a:srgbClr val="008000"/>
              </a:buClr>
            </a:pP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describe()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함수 사용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3CFD307D-0904-4500-827A-418C687A915B}"/>
              </a:ext>
            </a:extLst>
          </p:cNvPr>
          <p:cNvSpPr/>
          <p:nvPr/>
        </p:nvSpPr>
        <p:spPr>
          <a:xfrm>
            <a:off x="6731335" y="4340773"/>
            <a:ext cx="1882435" cy="178675"/>
          </a:xfrm>
          <a:prstGeom prst="rect">
            <a:avLst/>
          </a:prstGeom>
          <a:solidFill>
            <a:srgbClr val="E8F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AE76F351-C2DE-4276-B394-78A681446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91140"/>
            <a:ext cx="5136901" cy="302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738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05-5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판다스</a:t>
            </a:r>
            <a:r>
              <a:rPr lang="ko-KR" altLang="en-US" sz="3600" dirty="0" err="1"/>
              <a:t>로</a:t>
            </a:r>
            <a:r>
              <a:rPr lang="ko-KR" altLang="en-US" sz="3600" b="1" dirty="0"/>
              <a:t> 통계 데이터</a:t>
            </a:r>
            <a:r>
              <a:rPr lang="ko-KR" altLang="en-US" sz="3600" dirty="0"/>
              <a:t> 다루기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기초통계량</a:t>
            </a: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살펴보기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수입의 </a:t>
            </a: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기초통계량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출력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3CFD307D-0904-4500-827A-418C687A915B}"/>
              </a:ext>
            </a:extLst>
          </p:cNvPr>
          <p:cNvSpPr/>
          <p:nvPr/>
        </p:nvSpPr>
        <p:spPr>
          <a:xfrm>
            <a:off x="6731335" y="4340773"/>
            <a:ext cx="1882435" cy="178675"/>
          </a:xfrm>
          <a:prstGeom prst="rect">
            <a:avLst/>
          </a:prstGeom>
          <a:solidFill>
            <a:srgbClr val="E8F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BFE78E5-4CD8-4207-94CA-BC980D619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14026"/>
            <a:ext cx="3442474" cy="377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87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05-5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판다스</a:t>
            </a:r>
            <a:r>
              <a:rPr lang="ko-KR" altLang="en-US" sz="3600" dirty="0" err="1"/>
              <a:t>로</a:t>
            </a:r>
            <a:r>
              <a:rPr lang="ko-KR" altLang="en-US" sz="3600" b="1" dirty="0"/>
              <a:t> 통계 데이터</a:t>
            </a:r>
            <a:r>
              <a:rPr lang="ko-KR" altLang="en-US" sz="3600" dirty="0"/>
              <a:t> 다루기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기초통계량</a:t>
            </a: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분석하기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빈도 분석하기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value_counts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함수 사용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D11EA4A8-6C04-4BD9-B509-A433BDD93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042226"/>
            <a:ext cx="3343716" cy="77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400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05-5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판다스</a:t>
            </a:r>
            <a:r>
              <a:rPr lang="ko-KR" altLang="en-US" sz="3600" dirty="0" err="1"/>
              <a:t>로</a:t>
            </a:r>
            <a:r>
              <a:rPr lang="ko-KR" altLang="en-US" sz="3600" b="1" dirty="0"/>
              <a:t> 통계 데이터</a:t>
            </a:r>
            <a:r>
              <a:rPr lang="ko-KR" altLang="en-US" sz="3600" dirty="0"/>
              <a:t> 다루기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기초통계량</a:t>
            </a: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분석하기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df2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에서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m(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남성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과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f(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여성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의 빈도 분석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61C32D39-4E01-4F9F-B25B-778E839C4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704" y="3429000"/>
            <a:ext cx="4028591" cy="196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760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05-5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판다스</a:t>
            </a:r>
            <a:r>
              <a:rPr lang="ko-KR" altLang="en-US" sz="3600" dirty="0" err="1"/>
              <a:t>로</a:t>
            </a:r>
            <a:r>
              <a:rPr lang="ko-KR" altLang="en-US" sz="3600" b="1" dirty="0"/>
              <a:t> 통계 데이터</a:t>
            </a:r>
            <a:r>
              <a:rPr lang="ko-KR" altLang="en-US" sz="3600" dirty="0"/>
              <a:t> 다루기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기초통계량</a:t>
            </a: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분석하기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두 집단 평균 구하기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groupby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함수 사용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그룹을 나누어서 연산 진행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2" indent="0">
              <a:buClr>
                <a:srgbClr val="008000"/>
              </a:buClr>
              <a:buNone/>
            </a:pP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C78B7DB3-F17A-4519-B1F1-44C4B2E57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284589"/>
            <a:ext cx="4701901" cy="71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8739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05-5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판다스</a:t>
            </a:r>
            <a:r>
              <a:rPr lang="ko-KR" altLang="en-US" sz="3600" dirty="0" err="1"/>
              <a:t>로</a:t>
            </a:r>
            <a:r>
              <a:rPr lang="ko-KR" altLang="en-US" sz="3600" b="1" dirty="0"/>
              <a:t> 통계 데이터</a:t>
            </a:r>
            <a:r>
              <a:rPr lang="ko-KR" altLang="en-US" sz="3600" dirty="0"/>
              <a:t> 다루기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기초통계량</a:t>
            </a: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분석하기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남성과 여성으로 나누어서 평균 구하기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1401AAA1-8C70-4CFE-9E37-0CF1ECE9BFA5}"/>
              </a:ext>
            </a:extLst>
          </p:cNvPr>
          <p:cNvGrpSpPr/>
          <p:nvPr/>
        </p:nvGrpSpPr>
        <p:grpSpPr>
          <a:xfrm>
            <a:off x="2922396" y="3429000"/>
            <a:ext cx="6347207" cy="2435174"/>
            <a:chOff x="2410899" y="3349306"/>
            <a:chExt cx="7370201" cy="2827657"/>
          </a:xfrm>
        </p:grpSpPr>
        <p:pic>
          <p:nvPicPr>
            <p:cNvPr id="4" name="그림 3">
              <a:extLst>
                <a:ext uri="{FF2B5EF4-FFF2-40B4-BE49-F238E27FC236}">
                  <a16:creationId xmlns="" xmlns:a16="http://schemas.microsoft.com/office/drawing/2014/main" id="{BE1CC8CC-A402-4270-950D-E37FDE497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10899" y="3349306"/>
              <a:ext cx="7370201" cy="2827657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3CFD307D-0904-4500-827A-418C687A915B}"/>
                </a:ext>
              </a:extLst>
            </p:cNvPr>
            <p:cNvSpPr/>
            <p:nvPr/>
          </p:nvSpPr>
          <p:spPr>
            <a:xfrm>
              <a:off x="2410899" y="3911956"/>
              <a:ext cx="6512384" cy="397285"/>
            </a:xfrm>
            <a:prstGeom prst="rect">
              <a:avLst/>
            </a:prstGeom>
            <a:solidFill>
              <a:srgbClr val="E8F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572904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05-6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실전 통계 분석 </a:t>
            </a:r>
            <a:r>
              <a:rPr lang="ko-KR" altLang="en-US" sz="3600" dirty="0"/>
              <a:t>맛보기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싸이파이 패키지로 </a:t>
            </a:r>
            <a:r>
              <a:rPr lang="en-US" altLang="ko-KR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검정 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설문조사 결과를 둘로 나누고 평균을 구한 후 의미 있는 차이인지 확인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평균의 차이가 의미 있는지 확인하는 것은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검정 간편함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Clr>
                <a:srgbClr val="008000"/>
              </a:buClr>
              <a:buNone/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3CFD307D-0904-4500-827A-418C687A915B}"/>
              </a:ext>
            </a:extLst>
          </p:cNvPr>
          <p:cNvSpPr/>
          <p:nvPr/>
        </p:nvSpPr>
        <p:spPr>
          <a:xfrm>
            <a:off x="2410899" y="3911956"/>
            <a:ext cx="6512384" cy="397285"/>
          </a:xfrm>
          <a:prstGeom prst="rect">
            <a:avLst/>
          </a:prstGeom>
          <a:solidFill>
            <a:srgbClr val="E8F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02C3B17F-9F4F-438A-B432-F6CC09A5D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93" y="3911956"/>
            <a:ext cx="9231013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352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05-6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실전 통계 분석 </a:t>
            </a:r>
            <a:r>
              <a:rPr lang="ko-KR" altLang="en-US" sz="3600" dirty="0"/>
              <a:t>맛보기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싸이파이 패키지로 </a:t>
            </a:r>
            <a:r>
              <a:rPr lang="en-US" altLang="ko-KR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검정 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싸이파이 모듈을 사용하여 쉽게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검정 실행 가능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싸이파이에서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stats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모듈만 </a:t>
            </a: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임포트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Clr>
                <a:srgbClr val="008000"/>
              </a:buClr>
              <a:buNone/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A88C98AE-8C6E-440D-A4D7-96B56080F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569" y="4349532"/>
            <a:ext cx="4536862" cy="50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992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05-6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실전 통계 분석 </a:t>
            </a:r>
            <a:r>
              <a:rPr lang="ko-KR" altLang="en-US" sz="3600" dirty="0"/>
              <a:t>맛보기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싸이파이 패키지로 </a:t>
            </a:r>
            <a:r>
              <a:rPr lang="en-US" altLang="ko-KR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검정 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수입 두 집단으로 나누기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CE298A1-F56F-4B6E-B4A3-ECDF9B4C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653" y="3743714"/>
            <a:ext cx="6582694" cy="10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86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05-6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실전 통계 분석 </a:t>
            </a:r>
            <a:r>
              <a:rPr lang="ko-KR" altLang="en-US" sz="3600" dirty="0"/>
              <a:t>맛보기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싸이파이 패키지로 </a:t>
            </a:r>
            <a:r>
              <a:rPr lang="en-US" altLang="ko-KR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검정 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검정 실행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pvalue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가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0.05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미만이거나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0.01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미만이면 유의미한 차이 존재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8000"/>
              </a:buClr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0.916…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이므로 큰 차이 없음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0623FF56-829C-4BB9-B56C-875BA265E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204" y="4301184"/>
            <a:ext cx="9259592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02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05-2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 err="1"/>
              <a:t>넘파이</a:t>
            </a:r>
            <a:r>
              <a:rPr lang="ko-KR" altLang="en-US" sz="3600" dirty="0" err="1"/>
              <a:t>로</a:t>
            </a:r>
            <a:r>
              <a:rPr lang="ko-KR" altLang="en-US" sz="3600" dirty="0"/>
              <a:t> </a:t>
            </a:r>
            <a:r>
              <a:rPr lang="ko-KR" altLang="en-US" sz="3600" b="1" dirty="0"/>
              <a:t>배열</a:t>
            </a:r>
            <a:r>
              <a:rPr lang="ko-KR" altLang="en-US" sz="3600" dirty="0"/>
              <a:t> 다루기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배열 </a:t>
            </a:r>
            <a:r>
              <a:rPr lang="ko-KR" altLang="en-US" sz="2400" b="1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슬라이싱</a:t>
            </a: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원소의 인덱스를 활용해 </a:t>
            </a: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슬라이싱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8C0151C4-E77B-4D2E-A980-BA569D9EF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106" y="2308164"/>
            <a:ext cx="2371175" cy="33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59599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05-6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실전 통계 분석 </a:t>
            </a:r>
            <a:r>
              <a:rPr lang="ko-KR" altLang="en-US" sz="3600" dirty="0"/>
              <a:t>맛보기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싸이파이 패키지로 </a:t>
            </a:r>
            <a:r>
              <a:rPr lang="en-US" altLang="ko-KR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검정 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ttest_result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에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검정 결과 저장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E27016D4-2251-43E0-B89E-9ACE3FF8629E}"/>
              </a:ext>
            </a:extLst>
          </p:cNvPr>
          <p:cNvGrpSpPr/>
          <p:nvPr/>
        </p:nvGrpSpPr>
        <p:grpSpPr>
          <a:xfrm>
            <a:off x="2266415" y="3716593"/>
            <a:ext cx="7659169" cy="1438476"/>
            <a:chOff x="2266415" y="4136042"/>
            <a:chExt cx="7659169" cy="1438476"/>
          </a:xfrm>
        </p:grpSpPr>
        <p:pic>
          <p:nvPicPr>
            <p:cNvPr id="5" name="그림 4">
              <a:extLst>
                <a:ext uri="{FF2B5EF4-FFF2-40B4-BE49-F238E27FC236}">
                  <a16:creationId xmlns="" xmlns:a16="http://schemas.microsoft.com/office/drawing/2014/main" id="{0C27221B-1045-4193-B7C1-395EA967E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6415" y="4136042"/>
              <a:ext cx="7659169" cy="1438476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3CFD307D-0904-4500-827A-418C687A915B}"/>
                </a:ext>
              </a:extLst>
            </p:cNvPr>
            <p:cNvSpPr/>
            <p:nvPr/>
          </p:nvSpPr>
          <p:spPr>
            <a:xfrm>
              <a:off x="2266415" y="4467458"/>
              <a:ext cx="4397144" cy="387822"/>
            </a:xfrm>
            <a:prstGeom prst="rect">
              <a:avLst/>
            </a:prstGeom>
            <a:solidFill>
              <a:srgbClr val="E8F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5807232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05-6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실전 통계 분석 </a:t>
            </a:r>
            <a:r>
              <a:rPr lang="ko-KR" altLang="en-US" sz="3600" dirty="0"/>
              <a:t>맛보기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싸이파이 패키지로 </a:t>
            </a:r>
            <a:r>
              <a:rPr lang="en-US" altLang="ko-KR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검정 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ttest_resul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의 인덱스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에는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‘statistic’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값이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인덱스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에는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pvalue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가 </a:t>
            </a: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들어감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3CFD307D-0904-4500-827A-418C687A915B}"/>
              </a:ext>
            </a:extLst>
          </p:cNvPr>
          <p:cNvSpPr/>
          <p:nvPr/>
        </p:nvSpPr>
        <p:spPr>
          <a:xfrm>
            <a:off x="4887309" y="4467458"/>
            <a:ext cx="1776249" cy="387822"/>
          </a:xfrm>
          <a:prstGeom prst="rect">
            <a:avLst/>
          </a:prstGeom>
          <a:solidFill>
            <a:srgbClr val="E8F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F84B39FC-12E2-47E2-960A-A09664D41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102" y="3557693"/>
            <a:ext cx="3543795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8433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05-6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실전 통계 분석 </a:t>
            </a:r>
            <a:r>
              <a:rPr lang="ko-KR" altLang="en-US" sz="3600" dirty="0"/>
              <a:t>맛보기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싸이파이 패키지로 </a:t>
            </a:r>
            <a:r>
              <a:rPr lang="en-US" altLang="ko-KR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검정 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유의미한 값인지 조건문으로 쉽게 판단 가능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3CFD307D-0904-4500-827A-418C687A915B}"/>
              </a:ext>
            </a:extLst>
          </p:cNvPr>
          <p:cNvSpPr/>
          <p:nvPr/>
        </p:nvSpPr>
        <p:spPr>
          <a:xfrm>
            <a:off x="4887309" y="4467458"/>
            <a:ext cx="1776249" cy="387822"/>
          </a:xfrm>
          <a:prstGeom prst="rect">
            <a:avLst/>
          </a:prstGeom>
          <a:solidFill>
            <a:srgbClr val="E8F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FBC8496-1813-419C-ABCE-A706EC59C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152" y="3429000"/>
            <a:ext cx="8573696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0222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05-6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실전 통계 분석 </a:t>
            </a:r>
            <a:r>
              <a:rPr lang="ko-KR" altLang="en-US" sz="3600" dirty="0"/>
              <a:t>맛보기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피어슨과</a:t>
            </a: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400" b="1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스피어만</a:t>
            </a: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상관관계 분석 알아보기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상관관계 분석은 두 변수가 얼마나 관련 있는지 알아보는 방법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방법은 크게 </a:t>
            </a: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피어슨과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스피어만이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존재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해당 분석으로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상관계수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’(r)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이 도출됨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3CFD307D-0904-4500-827A-418C687A915B}"/>
              </a:ext>
            </a:extLst>
          </p:cNvPr>
          <p:cNvSpPr/>
          <p:nvPr/>
        </p:nvSpPr>
        <p:spPr>
          <a:xfrm>
            <a:off x="7083971" y="4740727"/>
            <a:ext cx="1776249" cy="387822"/>
          </a:xfrm>
          <a:prstGeom prst="rect">
            <a:avLst/>
          </a:prstGeom>
          <a:solidFill>
            <a:srgbClr val="E8F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5CF2C5FA-15E0-41A6-9568-A8B57DE3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425" y="3619298"/>
            <a:ext cx="3663348" cy="247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8230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05-6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실전 통계 분석 </a:t>
            </a:r>
            <a:r>
              <a:rPr lang="ko-KR" altLang="en-US" sz="3600" dirty="0"/>
              <a:t>맛보기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피어슨과</a:t>
            </a: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400" b="1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스피어만</a:t>
            </a: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상관관계 분석 알아보기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상관 계수가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이 아닌 것의 예시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3CFD307D-0904-4500-827A-418C687A915B}"/>
              </a:ext>
            </a:extLst>
          </p:cNvPr>
          <p:cNvSpPr/>
          <p:nvPr/>
        </p:nvSpPr>
        <p:spPr>
          <a:xfrm>
            <a:off x="3499943" y="4518419"/>
            <a:ext cx="1776249" cy="387822"/>
          </a:xfrm>
          <a:prstGeom prst="rect">
            <a:avLst/>
          </a:prstGeom>
          <a:solidFill>
            <a:srgbClr val="E8F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D4B7F5A-EAEA-4E59-A8A6-7B2476EFC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442" y="3247697"/>
            <a:ext cx="4095863" cy="29292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DFEBEACE-D014-4980-9E6B-4DEF29B0E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697" y="2825263"/>
            <a:ext cx="3905795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22219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05-6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실전 통계 분석 </a:t>
            </a:r>
            <a:r>
              <a:rPr lang="ko-KR" altLang="en-US" sz="3600" dirty="0"/>
              <a:t>맛보기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피어슨과</a:t>
            </a: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400" b="1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스피어만</a:t>
            </a: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상관관계 분석 알아보기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상관 계수가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인 것 즉 관계가 없는 것의 예시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3CFD307D-0904-4500-827A-418C687A915B}"/>
              </a:ext>
            </a:extLst>
          </p:cNvPr>
          <p:cNvSpPr/>
          <p:nvPr/>
        </p:nvSpPr>
        <p:spPr>
          <a:xfrm>
            <a:off x="5042069" y="4518418"/>
            <a:ext cx="1776249" cy="387822"/>
          </a:xfrm>
          <a:prstGeom prst="rect">
            <a:avLst/>
          </a:prstGeom>
          <a:solidFill>
            <a:srgbClr val="E8F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9D1909B0-0778-4B20-AB5A-1B9C07918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008" y="3335775"/>
            <a:ext cx="3210373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5443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05-6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실전 통계 분석 </a:t>
            </a:r>
            <a:r>
              <a:rPr lang="ko-KR" altLang="en-US" sz="3600" dirty="0"/>
              <a:t>맛보기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두 변수의 상관관계 분석하기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판다스의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corr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함수를 통하여 상관관계 분석 가능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피어슨과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스피어만이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존재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4318DF4F-31A5-4CB2-92E3-518D61943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009" y="4001294"/>
            <a:ext cx="3515982" cy="97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77618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05-6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실전 통계 분석 </a:t>
            </a:r>
            <a:r>
              <a:rPr lang="ko-KR" altLang="en-US" sz="3600" dirty="0"/>
              <a:t>맛보기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두 변수의 상관관계 분석하기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피어슨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상관관계 분석 결과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3CFD307D-0904-4500-827A-418C687A915B}"/>
              </a:ext>
            </a:extLst>
          </p:cNvPr>
          <p:cNvSpPr/>
          <p:nvPr/>
        </p:nvSpPr>
        <p:spPr>
          <a:xfrm>
            <a:off x="5042069" y="4518418"/>
            <a:ext cx="1776249" cy="387822"/>
          </a:xfrm>
          <a:prstGeom prst="rect">
            <a:avLst/>
          </a:prstGeom>
          <a:solidFill>
            <a:srgbClr val="E8F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B0F6A3A2-56EA-4921-B415-7CA1524B7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415" y="3133295"/>
            <a:ext cx="7693169" cy="277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1687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05-6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실전 통계 분석 </a:t>
            </a:r>
            <a:r>
              <a:rPr lang="ko-KR" altLang="en-US" sz="3600" dirty="0"/>
              <a:t>맛보기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두 변수의 상관관계 분석하기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스피어만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상관관계 분석 결과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145592B0-0954-4A12-84E1-7B194AB11337}"/>
              </a:ext>
            </a:extLst>
          </p:cNvPr>
          <p:cNvGrpSpPr/>
          <p:nvPr/>
        </p:nvGrpSpPr>
        <p:grpSpPr>
          <a:xfrm>
            <a:off x="2229937" y="3204594"/>
            <a:ext cx="7732125" cy="2838145"/>
            <a:chOff x="2047310" y="3204748"/>
            <a:chExt cx="8097380" cy="2972215"/>
          </a:xfrm>
        </p:grpSpPr>
        <p:pic>
          <p:nvPicPr>
            <p:cNvPr id="5" name="그림 4">
              <a:extLst>
                <a:ext uri="{FF2B5EF4-FFF2-40B4-BE49-F238E27FC236}">
                  <a16:creationId xmlns="" xmlns:a16="http://schemas.microsoft.com/office/drawing/2014/main" id="{076973F0-A643-4EC9-981B-4EEC92F62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7310" y="3204748"/>
              <a:ext cx="8097380" cy="2972215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3CFD307D-0904-4500-827A-418C687A915B}"/>
                </a:ext>
              </a:extLst>
            </p:cNvPr>
            <p:cNvSpPr/>
            <p:nvPr/>
          </p:nvSpPr>
          <p:spPr>
            <a:xfrm>
              <a:off x="2047310" y="3613472"/>
              <a:ext cx="8097380" cy="387822"/>
            </a:xfrm>
            <a:prstGeom prst="rect">
              <a:avLst/>
            </a:prstGeom>
            <a:solidFill>
              <a:srgbClr val="E8F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9679829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0C9C9E-9A37-496C-BDA8-D751A51B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8000"/>
                </a:solidFill>
              </a:rPr>
              <a:t>05-6</a:t>
            </a:r>
            <a:r>
              <a:rPr lang="en-US" altLang="ko-KR" sz="3600" b="1" dirty="0">
                <a:solidFill>
                  <a:srgbClr val="50B869"/>
                </a:solidFill>
              </a:rPr>
              <a:t> </a:t>
            </a:r>
            <a:r>
              <a:rPr lang="ko-KR" altLang="en-US" sz="3600" b="1" dirty="0"/>
              <a:t>실전 통계 분석 </a:t>
            </a:r>
            <a:r>
              <a:rPr lang="ko-KR" altLang="en-US" sz="3600" dirty="0"/>
              <a:t>맛보기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EDD81E-B426-40AF-8A47-49FEBE49B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두 변수의 상관관계 분석하기</a:t>
            </a:r>
            <a:endParaRPr lang="en-US" altLang="ko-KR" sz="24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008000"/>
              </a:buClr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수입과 스트레스의 상관관계만 보기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3CFD307D-0904-4500-827A-418C687A915B}"/>
              </a:ext>
            </a:extLst>
          </p:cNvPr>
          <p:cNvSpPr/>
          <p:nvPr/>
        </p:nvSpPr>
        <p:spPr>
          <a:xfrm>
            <a:off x="4708635" y="4307153"/>
            <a:ext cx="2335504" cy="443521"/>
          </a:xfrm>
          <a:prstGeom prst="rect">
            <a:avLst/>
          </a:prstGeom>
          <a:solidFill>
            <a:srgbClr val="E8F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C32EB3-3539-4DB7-8B8E-129CA2549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563" y="3785946"/>
            <a:ext cx="4382874" cy="104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32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2374</TotalTime>
  <Words>1960</Words>
  <Application>Microsoft Office PowerPoint</Application>
  <PresentationFormat>사용자 지정</PresentationFormat>
  <Paragraphs>595</Paragraphs>
  <Slides>118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118</vt:i4>
      </vt:variant>
    </vt:vector>
  </HeadingPairs>
  <TitlesOfParts>
    <vt:vector size="119" baseType="lpstr">
      <vt:lpstr>Office 테마</vt:lpstr>
      <vt:lpstr>PowerPoint 프레젠테이션</vt:lpstr>
      <vt:lpstr>PowerPoint 프레젠테이션</vt:lpstr>
      <vt:lpstr>05-1 데이터 분석 패키지 준비하기</vt:lpstr>
      <vt:lpstr>05-1 데이터 분석 패키지 준비하기</vt:lpstr>
      <vt:lpstr>05-2 넘파이로 배열 다루기</vt:lpstr>
      <vt:lpstr>05-2 넘파이로 배열 다루기</vt:lpstr>
      <vt:lpstr>05-2 넘파이로 배열 다루기</vt:lpstr>
      <vt:lpstr>05-2 넘파이로 배열 다루기</vt:lpstr>
      <vt:lpstr>05-2 넘파이로 배열 다루기</vt:lpstr>
      <vt:lpstr>05-2 넘파이로 배열 다루기</vt:lpstr>
      <vt:lpstr>05-2 넘파이로 배열 다루기</vt:lpstr>
      <vt:lpstr>05-2 넘파이로 배열 다루기</vt:lpstr>
      <vt:lpstr>05-2 넘파이로 배열 다루기</vt:lpstr>
      <vt:lpstr>05-2 넘파이로 배열 다루기</vt:lpstr>
      <vt:lpstr>05-2 넘파이로 배열 다루기</vt:lpstr>
      <vt:lpstr>05-2 넘파이로 배열 다루기</vt:lpstr>
      <vt:lpstr>05-2 넘파이로 배열 다루기</vt:lpstr>
      <vt:lpstr>05-2 넘파이로 배열 다루기</vt:lpstr>
      <vt:lpstr>05-2 넘파이로 배열 다루기</vt:lpstr>
      <vt:lpstr>05-2 넘파이로 배열 다루기</vt:lpstr>
      <vt:lpstr>05-2 넘파이로 배열 다루기</vt:lpstr>
      <vt:lpstr>05-2 넘파이로 배열 다루기</vt:lpstr>
      <vt:lpstr>05-2 넘파이로 배열 다루기</vt:lpstr>
      <vt:lpstr>05-2 넘파이로 배열 다루기</vt:lpstr>
      <vt:lpstr>05-2 넘파이로 배열 다루기</vt:lpstr>
      <vt:lpstr>05-2 넘파이로 배열 다루기</vt:lpstr>
      <vt:lpstr>05-2 넘파이로 배열 다루기</vt:lpstr>
      <vt:lpstr>05-2 넘파이로 배열 다루기</vt:lpstr>
      <vt:lpstr>05-2 넘파이로 배열 다루기</vt:lpstr>
      <vt:lpstr>05-2 넘파이로 배열 다루기</vt:lpstr>
      <vt:lpstr>05-2 넘파이로 배열 다루기</vt:lpstr>
      <vt:lpstr>PowerPoint 프레젠테이션</vt:lpstr>
      <vt:lpstr>05-3 넘파이로 사업성 분석하기</vt:lpstr>
      <vt:lpstr>05-3 넘파이로 사업성 분석하기</vt:lpstr>
      <vt:lpstr>05-3 넘파이로 사업성 분석하기</vt:lpstr>
      <vt:lpstr>05-3 넘파이로 사업성 분석하기</vt:lpstr>
      <vt:lpstr>05-3 넘파이로 사업성 분석하기</vt:lpstr>
      <vt:lpstr>05-3 넘파이로 사업성 분석하기</vt:lpstr>
      <vt:lpstr>05-3 넘파이로 사업성 분석하기</vt:lpstr>
      <vt:lpstr>05-3 넘파이로 사업성 분석하기</vt:lpstr>
      <vt:lpstr>05-3 넘파이로 사업성 분석하기</vt:lpstr>
      <vt:lpstr>05-3 넘파이로 사업성 분석하기</vt:lpstr>
      <vt:lpstr>05-3 넘파이로 사업성 분석하기</vt:lpstr>
      <vt:lpstr>05-4 판다스로 데이터프레임 만들기</vt:lpstr>
      <vt:lpstr>05-4 판다스로 데이터프레임 만들기</vt:lpstr>
      <vt:lpstr>05-4 판다스로 데이터프레임 만들기</vt:lpstr>
      <vt:lpstr>05-4 판다스로 데이터프레임 만들기</vt:lpstr>
      <vt:lpstr>05-4 판다스로 데이터프레임 만들기</vt:lpstr>
      <vt:lpstr>05-4 판다스로 데이터프레임 만들기</vt:lpstr>
      <vt:lpstr>05-4 판다스로 데이터프레임 만들기</vt:lpstr>
      <vt:lpstr>05-4 판다스로 데이터프레임 만들기</vt:lpstr>
      <vt:lpstr>05-4 판다스로 데이터프레임 만들기</vt:lpstr>
      <vt:lpstr>05-4 판다스로 데이터프레임 만들기</vt:lpstr>
      <vt:lpstr>05-4 판다스로 데이터프레임 만들기</vt:lpstr>
      <vt:lpstr>05-4 판다스로 데이터프레임 만들기</vt:lpstr>
      <vt:lpstr>05-4 판다스로 데이터프레임 만들기</vt:lpstr>
      <vt:lpstr>05-4 판다스로 데이터프레임 만들기</vt:lpstr>
      <vt:lpstr>05-4 판다스로 데이터프레임 만들기</vt:lpstr>
      <vt:lpstr>05-4 판다스로 데이터프레임 만들기</vt:lpstr>
      <vt:lpstr>05-4 판다스로 데이터프레임 만들기</vt:lpstr>
      <vt:lpstr>05-4 판다스로 데이터프레임 만들기</vt:lpstr>
      <vt:lpstr>05-4 판다스로 데이터프레임 만들기</vt:lpstr>
      <vt:lpstr>05-4 판다스로 데이터프레임 만들기</vt:lpstr>
      <vt:lpstr>05-4 판다스로 데이터프레임 만들기</vt:lpstr>
      <vt:lpstr>05-4 판다스로 데이터프레임 만들기</vt:lpstr>
      <vt:lpstr>05-4 판다스로 데이터프레임 만들기</vt:lpstr>
      <vt:lpstr>05-4 판다스로 데이터프레임 만들기</vt:lpstr>
      <vt:lpstr>05-4 판다스로 데이터프레임 만들기</vt:lpstr>
      <vt:lpstr>05-4 판다스로 데이터프레임 만들기</vt:lpstr>
      <vt:lpstr>05-4 판다스로 데이터프레임 만들기</vt:lpstr>
      <vt:lpstr>05-4 판다스로 데이터프레임 만들기</vt:lpstr>
      <vt:lpstr>05-4 판다스로 데이터프레임 만들기</vt:lpstr>
      <vt:lpstr>05-4 판다스로 데이터프레임 만들기</vt:lpstr>
      <vt:lpstr>PowerPoint 프레젠테이션</vt:lpstr>
      <vt:lpstr>05-5 판다스로 통계 데이터 다루기</vt:lpstr>
      <vt:lpstr>05-5 판다스로 통계 데이터 다루기</vt:lpstr>
      <vt:lpstr>05-5 판다스로 통계 데이터 다루기</vt:lpstr>
      <vt:lpstr>05-5 판다스로 통계 데이터 다루기</vt:lpstr>
      <vt:lpstr>05-5 판다스로 통계 데이터 다루기</vt:lpstr>
      <vt:lpstr>05-5 판다스로 통계 데이터 다루기</vt:lpstr>
      <vt:lpstr>05-5 판다스로 통계 데이터 다루기</vt:lpstr>
      <vt:lpstr>05-5 판다스로 통계 데이터 다루기</vt:lpstr>
      <vt:lpstr>05-5 판다스로 통계 데이터 다루기</vt:lpstr>
      <vt:lpstr>05-5 판다스로 통계 데이터 다루기</vt:lpstr>
      <vt:lpstr>05-5 판다스로 통계 데이터 다루기</vt:lpstr>
      <vt:lpstr>05-6 실전 통계 분석 맛보기</vt:lpstr>
      <vt:lpstr>05-6 실전 통계 분석 맛보기</vt:lpstr>
      <vt:lpstr>05-6 실전 통계 분석 맛보기</vt:lpstr>
      <vt:lpstr>05-6 실전 통계 분석 맛보기</vt:lpstr>
      <vt:lpstr>05-6 실전 통계 분석 맛보기</vt:lpstr>
      <vt:lpstr>05-6 실전 통계 분석 맛보기</vt:lpstr>
      <vt:lpstr>05-6 실전 통계 분석 맛보기</vt:lpstr>
      <vt:lpstr>05-6 실전 통계 분석 맛보기</vt:lpstr>
      <vt:lpstr>05-6 실전 통계 분석 맛보기</vt:lpstr>
      <vt:lpstr>05-6 실전 통계 분석 맛보기</vt:lpstr>
      <vt:lpstr>05-6 실전 통계 분석 맛보기</vt:lpstr>
      <vt:lpstr>05-6 실전 통계 분석 맛보기</vt:lpstr>
      <vt:lpstr>05-6 실전 통계 분석 맛보기</vt:lpstr>
      <vt:lpstr>05-6 실전 통계 분석 맛보기</vt:lpstr>
      <vt:lpstr>05-6 실전 통계 분석 맛보기</vt:lpstr>
      <vt:lpstr>05-6 실전 통계 분석 맛보기</vt:lpstr>
      <vt:lpstr>05-6 실전 통계 분석 맛보기</vt:lpstr>
      <vt:lpstr>05-6 실전 통계 분석 맛보기</vt:lpstr>
      <vt:lpstr>05-6 실전 통계 분석 맛보기</vt:lpstr>
      <vt:lpstr>05-6 실전 통계 분석 맛보기</vt:lpstr>
      <vt:lpstr>05-6 실전 통계 분석 맛보기</vt:lpstr>
      <vt:lpstr>05-6 실전 통계 분석 맛보기</vt:lpstr>
      <vt:lpstr>05-6 실전 통계 분석 맛보기</vt:lpstr>
      <vt:lpstr>05-7 맷플롯립으로 그래프 그리기</vt:lpstr>
      <vt:lpstr>05-7 맷플롯립으로 그래프 그리기</vt:lpstr>
      <vt:lpstr>05-7 맷플롯립으로 그래프 그리기</vt:lpstr>
      <vt:lpstr>05-7 맷플롯립으로 그래프 그리기</vt:lpstr>
      <vt:lpstr>05-7 맷플롯립으로 그래프 그리기</vt:lpstr>
      <vt:lpstr>05-7 맷플롯립으로 그래프 그리기</vt:lpstr>
      <vt:lpstr>05-7 맷플롯립으로 그래프 그리기</vt:lpstr>
      <vt:lpstr>05-7 맷플롯립으로 그래프 그리기</vt:lpstr>
      <vt:lpstr>05-7 맷플롯립으로 그래프 그리기</vt:lpstr>
      <vt:lpstr>05-7 맷플롯립으로 그래프 그리기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은숙</dc:creator>
  <cp:lastModifiedBy>이태훈</cp:lastModifiedBy>
  <cp:revision>484</cp:revision>
  <dcterms:created xsi:type="dcterms:W3CDTF">2020-08-05T08:09:40Z</dcterms:created>
  <dcterms:modified xsi:type="dcterms:W3CDTF">2022-11-27T13:35:46Z</dcterms:modified>
</cp:coreProperties>
</file>